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5" r:id="rId9"/>
    <p:sldId id="264" r:id="rId10"/>
    <p:sldId id="266" r:id="rId11"/>
    <p:sldId id="267" r:id="rId12"/>
    <p:sldId id="263" r:id="rId13"/>
  </p:sldIdLst>
  <p:sldSz cx="14630400" cy="8229600"/>
  <p:notesSz cx="8229600" cy="14630400"/>
  <p:embeddedFontLst>
    <p:embeddedFont>
      <p:font typeface="Libre Baskerville" panose="020B0604020202020204" charset="0"/>
      <p:regular r:id="rId15"/>
    </p:embeddedFont>
    <p:embeddedFont>
      <p:font typeface="Calibri Light" panose="020F0302020204030204" pitchFamily="34" charset="0"/>
      <p:regular r:id="rId16"/>
      <p:italic r:id="rId17"/>
    </p:embeddedFont>
    <p:embeddedFont>
      <p:font typeface="Poppins Light" panose="020B0604020202020204" charset="0"/>
      <p:regular r:id="rId18"/>
    </p:embeddedFont>
    <p:embeddedFont>
      <p:font typeface="DM Sans" panose="020B0604020202020204" charset="0"/>
      <p:regular r:id="rId19"/>
    </p:embeddedFont>
    <p:embeddedFont>
      <p:font typeface="Calibri" panose="020F0502020204030204" pitchFamily="34" charset="0"/>
      <p:regular r:id="rId20"/>
      <p:bold r:id="rId21"/>
      <p:italic r:id="rId22"/>
      <p:boldItalic r:id="rId23"/>
    </p:embeddedFont>
    <p:embeddedFont>
      <p:font typeface="Roboto Light"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8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801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98137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IN"/>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AC10146-0EE2-4045-AFCB-9E5E31CD8E31}" type="datetimeFigureOut">
              <a:rPr lang="en-IN" smtClean="0"/>
              <a:t>03-10-2024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B5F58-7851-45E5-B9A1-8DD5B891F143}" type="slidenum">
              <a:rPr lang="en-IN" smtClean="0"/>
              <a:t>‹#›</a:t>
            </a:fld>
            <a:endParaRPr lang="en-IN"/>
          </a:p>
        </p:txBody>
      </p:sp>
    </p:spTree>
    <p:extLst>
      <p:ext uri="{BB962C8B-B14F-4D97-AF65-F5344CB8AC3E}">
        <p14:creationId xmlns:p14="http://schemas.microsoft.com/office/powerpoint/2010/main" val="8221286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C10146-0EE2-4045-AFCB-9E5E31CD8E31}" type="datetimeFigureOut">
              <a:rPr lang="en-IN" smtClean="0"/>
              <a:t>03-10-2024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B5F58-7851-45E5-B9A1-8DD5B891F143}" type="slidenum">
              <a:rPr lang="en-IN" smtClean="0"/>
              <a:t>‹#›</a:t>
            </a:fld>
            <a:endParaRPr lang="en-IN"/>
          </a:p>
        </p:txBody>
      </p:sp>
    </p:spTree>
    <p:extLst>
      <p:ext uri="{BB962C8B-B14F-4D97-AF65-F5344CB8AC3E}">
        <p14:creationId xmlns:p14="http://schemas.microsoft.com/office/powerpoint/2010/main" val="26145303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C10146-0EE2-4045-AFCB-9E5E31CD8E31}" type="datetimeFigureOut">
              <a:rPr lang="en-IN" smtClean="0"/>
              <a:t>03-10-2024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B5F58-7851-45E5-B9A1-8DD5B891F143}" type="slidenum">
              <a:rPr lang="en-IN" smtClean="0"/>
              <a:t>‹#›</a:t>
            </a:fld>
            <a:endParaRPr lang="en-IN"/>
          </a:p>
        </p:txBody>
      </p:sp>
    </p:spTree>
    <p:extLst>
      <p:ext uri="{BB962C8B-B14F-4D97-AF65-F5344CB8AC3E}">
        <p14:creationId xmlns:p14="http://schemas.microsoft.com/office/powerpoint/2010/main" val="26983396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926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258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647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447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75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069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52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3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C10146-0EE2-4045-AFCB-9E5E31CD8E31}" type="datetimeFigureOut">
              <a:rPr lang="en-IN" smtClean="0"/>
              <a:t>03-10-2024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B5F58-7851-45E5-B9A1-8DD5B891F143}" type="slidenum">
              <a:rPr lang="en-IN" smtClean="0"/>
              <a:t>‹#›</a:t>
            </a:fld>
            <a:endParaRPr lang="en-IN"/>
          </a:p>
        </p:txBody>
      </p:sp>
    </p:spTree>
    <p:extLst>
      <p:ext uri="{BB962C8B-B14F-4D97-AF65-F5344CB8AC3E}">
        <p14:creationId xmlns:p14="http://schemas.microsoft.com/office/powerpoint/2010/main" val="10806270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IN"/>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C10146-0EE2-4045-AFCB-9E5E31CD8E31}" type="datetimeFigureOut">
              <a:rPr lang="en-IN" smtClean="0"/>
              <a:t>03-10-2024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B5F58-7851-45E5-B9A1-8DD5B891F143}" type="slidenum">
              <a:rPr lang="en-IN" smtClean="0"/>
              <a:t>‹#›</a:t>
            </a:fld>
            <a:endParaRPr lang="en-IN"/>
          </a:p>
        </p:txBody>
      </p:sp>
    </p:spTree>
    <p:extLst>
      <p:ext uri="{BB962C8B-B14F-4D97-AF65-F5344CB8AC3E}">
        <p14:creationId xmlns:p14="http://schemas.microsoft.com/office/powerpoint/2010/main" val="29380176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AC10146-0EE2-4045-AFCB-9E5E31CD8E31}" type="datetimeFigureOut">
              <a:rPr lang="en-IN" smtClean="0"/>
              <a:t>03-10-2024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8B5F58-7851-45E5-B9A1-8DD5B891F143}" type="slidenum">
              <a:rPr lang="en-IN" smtClean="0"/>
              <a:t>‹#›</a:t>
            </a:fld>
            <a:endParaRPr lang="en-IN"/>
          </a:p>
        </p:txBody>
      </p:sp>
    </p:spTree>
    <p:extLst>
      <p:ext uri="{BB962C8B-B14F-4D97-AF65-F5344CB8AC3E}">
        <p14:creationId xmlns:p14="http://schemas.microsoft.com/office/powerpoint/2010/main" val="419738403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AC10146-0EE2-4045-AFCB-9E5E31CD8E31}" type="datetimeFigureOut">
              <a:rPr lang="en-IN" smtClean="0"/>
              <a:t>03-10-2024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8B5F58-7851-45E5-B9A1-8DD5B891F143}" type="slidenum">
              <a:rPr lang="en-IN" smtClean="0"/>
              <a:t>‹#›</a:t>
            </a:fld>
            <a:endParaRPr lang="en-IN"/>
          </a:p>
        </p:txBody>
      </p:sp>
    </p:spTree>
    <p:extLst>
      <p:ext uri="{BB962C8B-B14F-4D97-AF65-F5344CB8AC3E}">
        <p14:creationId xmlns:p14="http://schemas.microsoft.com/office/powerpoint/2010/main" val="178755519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AC10146-0EE2-4045-AFCB-9E5E31CD8E31}" type="datetimeFigureOut">
              <a:rPr lang="en-IN" smtClean="0"/>
              <a:t>03-10-2024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8B5F58-7851-45E5-B9A1-8DD5B891F143}" type="slidenum">
              <a:rPr lang="en-IN" smtClean="0"/>
              <a:t>‹#›</a:t>
            </a:fld>
            <a:endParaRPr lang="en-IN"/>
          </a:p>
        </p:txBody>
      </p:sp>
    </p:spTree>
    <p:extLst>
      <p:ext uri="{BB962C8B-B14F-4D97-AF65-F5344CB8AC3E}">
        <p14:creationId xmlns:p14="http://schemas.microsoft.com/office/powerpoint/2010/main" val="23323112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10146-0EE2-4045-AFCB-9E5E31CD8E31}" type="datetimeFigureOut">
              <a:rPr lang="en-IN" smtClean="0"/>
              <a:t>03-10-2024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8B5F58-7851-45E5-B9A1-8DD5B891F143}" type="slidenum">
              <a:rPr lang="en-IN" smtClean="0"/>
              <a:t>‹#›</a:t>
            </a:fld>
            <a:endParaRPr lang="en-IN"/>
          </a:p>
        </p:txBody>
      </p:sp>
    </p:spTree>
    <p:extLst>
      <p:ext uri="{BB962C8B-B14F-4D97-AF65-F5344CB8AC3E}">
        <p14:creationId xmlns:p14="http://schemas.microsoft.com/office/powerpoint/2010/main" val="98018638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IN"/>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C10146-0EE2-4045-AFCB-9E5E31CD8E31}" type="datetimeFigureOut">
              <a:rPr lang="en-IN" smtClean="0"/>
              <a:t>03-10-2024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8B5F58-7851-45E5-B9A1-8DD5B891F143}" type="slidenum">
              <a:rPr lang="en-IN" smtClean="0"/>
              <a:t>‹#›</a:t>
            </a:fld>
            <a:endParaRPr lang="en-IN"/>
          </a:p>
        </p:txBody>
      </p:sp>
    </p:spTree>
    <p:extLst>
      <p:ext uri="{BB962C8B-B14F-4D97-AF65-F5344CB8AC3E}">
        <p14:creationId xmlns:p14="http://schemas.microsoft.com/office/powerpoint/2010/main" val="25661421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IN"/>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C10146-0EE2-4045-AFCB-9E5E31CD8E31}" type="datetimeFigureOut">
              <a:rPr lang="en-IN" smtClean="0"/>
              <a:t>03-10-2024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8B5F58-7851-45E5-B9A1-8DD5B891F143}" type="slidenum">
              <a:rPr lang="en-IN" smtClean="0"/>
              <a:t>‹#›</a:t>
            </a:fld>
            <a:endParaRPr lang="en-IN"/>
          </a:p>
        </p:txBody>
      </p:sp>
    </p:spTree>
    <p:extLst>
      <p:ext uri="{BB962C8B-B14F-4D97-AF65-F5344CB8AC3E}">
        <p14:creationId xmlns:p14="http://schemas.microsoft.com/office/powerpoint/2010/main" val="31136795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5AC10146-0EE2-4045-AFCB-9E5E31CD8E31}" type="datetimeFigureOut">
              <a:rPr lang="en-IN" smtClean="0"/>
              <a:t>03-10-2024</a:t>
            </a:fld>
            <a:endParaRPr lang="en-IN"/>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518B5F58-7851-45E5-B9A1-8DD5B891F143}" type="slidenum">
              <a:rPr lang="en-IN" smtClean="0"/>
              <a:t>‹#›</a:t>
            </a:fld>
            <a:endParaRPr lang="en-IN"/>
          </a:p>
        </p:txBody>
      </p:sp>
    </p:spTree>
    <p:extLst>
      <p:ext uri="{BB962C8B-B14F-4D97-AF65-F5344CB8AC3E}">
        <p14:creationId xmlns:p14="http://schemas.microsoft.com/office/powerpoint/2010/main" val="147257095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229100" y="1766411"/>
            <a:ext cx="6172200" cy="4301728"/>
          </a:xfrm>
          <a:prstGeom prst="rect">
            <a:avLst/>
          </a:prstGeom>
          <a:noFill/>
          <a:ln/>
        </p:spPr>
        <p:txBody>
          <a:bodyPr wrap="none" lIns="0" tIns="0" rIns="0" bIns="0" rtlCol="0" anchor="t"/>
          <a:lstStyle/>
          <a:p>
            <a:pPr marL="0" indent="0" algn="ctr">
              <a:lnSpc>
                <a:spcPts val="6050"/>
              </a:lnSpc>
              <a:buNone/>
            </a:pPr>
            <a:endParaRPr lang="en-US" sz="4850" dirty="0" smtClean="0">
              <a:latin typeface="Poppins Light" pitchFamily="34" charset="0"/>
              <a:ea typeface="Poppins Light" pitchFamily="34" charset="-122"/>
              <a:cs typeface="Poppins Light" pitchFamily="34" charset="-120"/>
            </a:endParaRPr>
          </a:p>
        </p:txBody>
      </p:sp>
      <p:sp>
        <p:nvSpPr>
          <p:cNvPr id="3" name="Text 1"/>
          <p:cNvSpPr/>
          <p:nvPr/>
        </p:nvSpPr>
        <p:spPr>
          <a:xfrm>
            <a:off x="3124642" y="2312354"/>
            <a:ext cx="8019607" cy="2992849"/>
          </a:xfrm>
          <a:prstGeom prst="rect">
            <a:avLst/>
          </a:prstGeom>
          <a:noFill/>
          <a:ln/>
        </p:spPr>
        <p:txBody>
          <a:bodyPr wrap="none" lIns="0" tIns="0" rIns="0" bIns="0" rtlCol="0" anchor="t"/>
          <a:lstStyle/>
          <a:p>
            <a:pPr algn="ctr">
              <a:lnSpc>
                <a:spcPts val="6050"/>
              </a:lnSpc>
            </a:pPr>
            <a:r>
              <a:rPr lang="en-US" sz="6600" b="1" dirty="0" smtClean="0">
                <a:latin typeface="Times New Roman" panose="02020603050405020304" pitchFamily="18" charset="0"/>
                <a:cs typeface="Times New Roman" panose="02020603050405020304" pitchFamily="18" charset="0"/>
              </a:rPr>
              <a:t>Mini Project (KCA353)</a:t>
            </a:r>
            <a:r>
              <a:rPr lang="en-IN" sz="4000" b="1" dirty="0" smtClean="0">
                <a:latin typeface="Times New Roman" panose="02020603050405020304" pitchFamily="18" charset="0"/>
                <a:cs typeface="Times New Roman" panose="02020603050405020304" pitchFamily="18" charset="0"/>
              </a:rPr>
              <a:t/>
            </a:r>
            <a:br>
              <a:rPr lang="en-IN" sz="4000" b="1" dirty="0" smtClean="0">
                <a:latin typeface="Times New Roman" panose="02020603050405020304" pitchFamily="18" charset="0"/>
                <a:cs typeface="Times New Roman" panose="02020603050405020304" pitchFamily="18" charset="0"/>
              </a:rPr>
            </a:br>
            <a:r>
              <a:rPr lang="en-IN" sz="5400" b="1" dirty="0" smtClean="0">
                <a:latin typeface="Times New Roman" panose="02020603050405020304" pitchFamily="18" charset="0"/>
                <a:cs typeface="Times New Roman" panose="02020603050405020304" pitchFamily="18" charset="0"/>
              </a:rPr>
              <a:t>Odd Semester</a:t>
            </a:r>
            <a:br>
              <a:rPr lang="en-IN" sz="5400" b="1" dirty="0" smtClean="0">
                <a:latin typeface="Times New Roman" panose="02020603050405020304" pitchFamily="18" charset="0"/>
                <a:cs typeface="Times New Roman" panose="02020603050405020304" pitchFamily="18" charset="0"/>
              </a:rPr>
            </a:br>
            <a:r>
              <a:rPr lang="en-IN" sz="5400" b="1" dirty="0" smtClean="0">
                <a:latin typeface="Times New Roman" panose="02020603050405020304" pitchFamily="18" charset="0"/>
                <a:cs typeface="Times New Roman" panose="02020603050405020304" pitchFamily="18" charset="0"/>
              </a:rPr>
              <a:t>Session 2024-25</a:t>
            </a:r>
            <a:endParaRPr lang="en-US" sz="5400" b="1" dirty="0" smtClean="0">
              <a:latin typeface="Times New Roman" panose="02020603050405020304" pitchFamily="18" charset="0"/>
              <a:cs typeface="Times New Roman" panose="02020603050405020304" pitchFamily="18" charset="0"/>
            </a:endParaRPr>
          </a:p>
          <a:p>
            <a:pPr marL="0" indent="0" algn="ctr">
              <a:lnSpc>
                <a:spcPts val="6050"/>
              </a:lnSpc>
              <a:buNone/>
            </a:pPr>
            <a:endParaRPr lang="en-US" sz="4850" dirty="0"/>
          </a:p>
        </p:txBody>
      </p:sp>
      <p:sp>
        <p:nvSpPr>
          <p:cNvPr id="6" name="Text 4"/>
          <p:cNvSpPr/>
          <p:nvPr/>
        </p:nvSpPr>
        <p:spPr>
          <a:xfrm>
            <a:off x="864038" y="5395436"/>
            <a:ext cx="3963144" cy="395049"/>
          </a:xfrm>
          <a:prstGeom prst="rect">
            <a:avLst/>
          </a:prstGeom>
          <a:noFill/>
          <a:ln/>
        </p:spPr>
        <p:txBody>
          <a:bodyPr wrap="none" lIns="0" tIns="0" rIns="0" bIns="0" rtlCol="0" anchor="t"/>
          <a:lstStyle/>
          <a:p>
            <a:pPr marL="0" indent="0">
              <a:lnSpc>
                <a:spcPts val="3100"/>
              </a:lnSpc>
              <a:buNone/>
            </a:pPr>
            <a:r>
              <a:rPr lang="en-US" sz="1900" dirty="0" err="1" smtClean="0">
                <a:latin typeface="Roboto Light" pitchFamily="34" charset="0"/>
                <a:ea typeface="Roboto Light" pitchFamily="34" charset="-122"/>
                <a:cs typeface="Roboto Light" pitchFamily="34" charset="-120"/>
              </a:rPr>
              <a:t>Yashodhan</a:t>
            </a:r>
            <a:r>
              <a:rPr lang="en-US" sz="1900" dirty="0" smtClean="0">
                <a:latin typeface="Roboto Light" pitchFamily="34" charset="0"/>
                <a:ea typeface="Roboto Light" pitchFamily="34" charset="-122"/>
                <a:cs typeface="Roboto Light" pitchFamily="34" charset="-120"/>
              </a:rPr>
              <a:t> </a:t>
            </a:r>
            <a:r>
              <a:rPr lang="en-US" sz="1900" dirty="0" err="1">
                <a:latin typeface="Roboto Light" pitchFamily="34" charset="0"/>
                <a:ea typeface="Roboto Light" pitchFamily="34" charset="-122"/>
                <a:cs typeface="Roboto Light" pitchFamily="34" charset="-120"/>
              </a:rPr>
              <a:t>Tyagi</a:t>
            </a:r>
            <a:r>
              <a:rPr lang="en-US" sz="1900" dirty="0">
                <a:latin typeface="Roboto Light" pitchFamily="34" charset="0"/>
                <a:ea typeface="Roboto Light" pitchFamily="34" charset="-122"/>
                <a:cs typeface="Roboto Light" pitchFamily="34" charset="-120"/>
              </a:rPr>
              <a:t>  </a:t>
            </a:r>
            <a:r>
              <a:rPr lang="en-US" sz="1900" smtClean="0">
                <a:latin typeface="Roboto Light" pitchFamily="34" charset="0"/>
                <a:ea typeface="Roboto Light" pitchFamily="34" charset="-122"/>
                <a:cs typeface="Roboto Light" pitchFamily="34" charset="-120"/>
              </a:rPr>
              <a:t>(23002901401211)                                                   </a:t>
            </a:r>
            <a:endParaRPr lang="en-US" sz="1900" dirty="0"/>
          </a:p>
        </p:txBody>
      </p:sp>
      <p:sp>
        <p:nvSpPr>
          <p:cNvPr id="7" name="Text 5"/>
          <p:cNvSpPr/>
          <p:nvPr/>
        </p:nvSpPr>
        <p:spPr>
          <a:xfrm>
            <a:off x="864036" y="5880718"/>
            <a:ext cx="4303387" cy="395049"/>
          </a:xfrm>
          <a:prstGeom prst="rect">
            <a:avLst/>
          </a:prstGeom>
          <a:noFill/>
          <a:ln/>
        </p:spPr>
        <p:txBody>
          <a:bodyPr wrap="none" lIns="0" tIns="0" rIns="0" bIns="0" rtlCol="0" anchor="t"/>
          <a:lstStyle/>
          <a:p>
            <a:pPr marL="0" indent="0">
              <a:lnSpc>
                <a:spcPts val="3100"/>
              </a:lnSpc>
              <a:buNone/>
            </a:pPr>
            <a:r>
              <a:rPr lang="en-US" sz="1900" dirty="0" err="1" smtClean="0">
                <a:latin typeface="Roboto Light" pitchFamily="34" charset="0"/>
                <a:ea typeface="Roboto Light" pitchFamily="34" charset="-122"/>
              </a:rPr>
              <a:t>Shobhit</a:t>
            </a:r>
            <a:r>
              <a:rPr lang="en-US" sz="1900" dirty="0" smtClean="0">
                <a:latin typeface="Roboto Light" pitchFamily="34" charset="0"/>
                <a:ea typeface="Roboto Light" pitchFamily="34" charset="-122"/>
              </a:rPr>
              <a:t> Chauhan (2300290140176)</a:t>
            </a:r>
            <a:endParaRPr lang="en-US" sz="1900" dirty="0"/>
          </a:p>
        </p:txBody>
      </p:sp>
      <p:pic>
        <p:nvPicPr>
          <p:cNvPr id="13" name="Picture 12">
            <a:extLst>
              <a:ext uri="{FF2B5EF4-FFF2-40B4-BE49-F238E27FC236}">
                <a16:creationId xmlns="" xmlns:a16="http://schemas.microsoft.com/office/drawing/2014/main" xmlns:lc="http://schemas.openxmlformats.org/drawingml/2006/lockedCanvas" id="{29A50B94-DBEB-9815-4684-223EC27F9F0D}"/>
              </a:ext>
            </a:extLst>
          </p:cNvPr>
          <p:cNvPicPr>
            <a:picLocks noChangeAspect="1"/>
          </p:cNvPicPr>
          <p:nvPr/>
        </p:nvPicPr>
        <p:blipFill>
          <a:blip r:embed="rId3"/>
          <a:stretch>
            <a:fillRect/>
          </a:stretch>
        </p:blipFill>
        <p:spPr>
          <a:xfrm>
            <a:off x="272955" y="72904"/>
            <a:ext cx="14193672" cy="1384490"/>
          </a:xfrm>
          <a:prstGeom prst="rect">
            <a:avLst/>
          </a:prstGeom>
        </p:spPr>
      </p:pic>
      <p:sp>
        <p:nvSpPr>
          <p:cNvPr id="14" name="TextBox 13"/>
          <p:cNvSpPr txBox="1"/>
          <p:nvPr/>
        </p:nvSpPr>
        <p:spPr>
          <a:xfrm>
            <a:off x="9795642" y="6738433"/>
            <a:ext cx="4542364" cy="369332"/>
          </a:xfrm>
          <a:prstGeom prst="rect">
            <a:avLst/>
          </a:prstGeom>
          <a:noFill/>
        </p:spPr>
        <p:txBody>
          <a:bodyPr wrap="square" rtlCol="0">
            <a:spAutoFit/>
          </a:bodyPr>
          <a:lstStyle/>
          <a:p>
            <a:r>
              <a:rPr lang="en-US" dirty="0" smtClean="0"/>
              <a:t>Project Supervisor : Mr. </a:t>
            </a:r>
            <a:r>
              <a:rPr lang="en-US" dirty="0" err="1" smtClean="0"/>
              <a:t>Ritesh</a:t>
            </a:r>
            <a:r>
              <a:rPr lang="en-US" dirty="0" smtClean="0"/>
              <a:t> Kumar Gupta</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0"/>
          <p:cNvSpPr/>
          <p:nvPr/>
        </p:nvSpPr>
        <p:spPr>
          <a:xfrm>
            <a:off x="5801361" y="7895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Modules</a:t>
            </a:r>
            <a:endParaRPr lang="en-US" sz="2200" dirty="0"/>
          </a:p>
        </p:txBody>
      </p:sp>
      <p:pic>
        <p:nvPicPr>
          <p:cNvPr id="16" name="Image 0" descr="preencoded.png"/>
          <p:cNvPicPr>
            <a:picLocks noChangeAspect="1"/>
          </p:cNvPicPr>
          <p:nvPr/>
        </p:nvPicPr>
        <p:blipFill>
          <a:blip r:embed="rId2"/>
          <a:stretch>
            <a:fillRect/>
          </a:stretch>
        </p:blipFill>
        <p:spPr>
          <a:xfrm>
            <a:off x="5801361" y="1370649"/>
            <a:ext cx="566976" cy="907256"/>
          </a:xfrm>
          <a:prstGeom prst="rect">
            <a:avLst/>
          </a:prstGeom>
        </p:spPr>
      </p:pic>
      <p:sp>
        <p:nvSpPr>
          <p:cNvPr id="17" name="Text 1"/>
          <p:cNvSpPr/>
          <p:nvPr/>
        </p:nvSpPr>
        <p:spPr>
          <a:xfrm>
            <a:off x="6538358" y="1483997"/>
            <a:ext cx="2278096" cy="175022"/>
          </a:xfrm>
          <a:prstGeom prst="rect">
            <a:avLst/>
          </a:prstGeom>
          <a:noFill/>
          <a:ln/>
        </p:spPr>
        <p:txBody>
          <a:bodyPr wrap="none" lIns="0" tIns="0" rIns="0" bIns="0" rtlCol="0" anchor="t"/>
          <a:lstStyle/>
          <a:p>
            <a:pPr marL="0" indent="0" algn="l">
              <a:lnSpc>
                <a:spcPts val="1350"/>
              </a:lnSpc>
              <a:buNone/>
            </a:pPr>
            <a:r>
              <a:rPr lang="en-US" sz="1400" dirty="0">
                <a:solidFill>
                  <a:srgbClr val="454240"/>
                </a:solidFill>
                <a:latin typeface="Libre Baskerville" pitchFamily="34" charset="0"/>
                <a:ea typeface="Libre Baskerville" pitchFamily="34" charset="-122"/>
                <a:cs typeface="Libre Baskerville" pitchFamily="34" charset="-120"/>
              </a:rPr>
              <a:t>User Registration/Login</a:t>
            </a:r>
            <a:endParaRPr lang="en-US" sz="1400" dirty="0"/>
          </a:p>
        </p:txBody>
      </p:sp>
      <p:sp>
        <p:nvSpPr>
          <p:cNvPr id="18" name="Text 2"/>
          <p:cNvSpPr/>
          <p:nvPr/>
        </p:nvSpPr>
        <p:spPr>
          <a:xfrm>
            <a:off x="6592951" y="1797378"/>
            <a:ext cx="1991505" cy="426600"/>
          </a:xfrm>
          <a:prstGeom prst="rect">
            <a:avLst/>
          </a:prstGeom>
          <a:noFill/>
          <a:ln/>
        </p:spPr>
        <p:txBody>
          <a:bodyPr wrap="none" lIns="0" tIns="0" rIns="0" bIns="0" rtlCol="0" anchor="t"/>
          <a:lstStyle/>
          <a:p>
            <a:pPr marL="0" indent="0" algn="l">
              <a:lnSpc>
                <a:spcPts val="1400"/>
              </a:lnSpc>
              <a:buNone/>
            </a:pPr>
            <a:r>
              <a:rPr lang="en-US" sz="1200" dirty="0">
                <a:solidFill>
                  <a:srgbClr val="454240"/>
                </a:solidFill>
                <a:latin typeface="DM Sans" pitchFamily="34" charset="0"/>
                <a:ea typeface="DM Sans" pitchFamily="34" charset="-122"/>
                <a:cs typeface="DM Sans" pitchFamily="34" charset="-120"/>
              </a:rPr>
              <a:t>Secure account creation and access.</a:t>
            </a:r>
            <a:endParaRPr lang="en-US" sz="1200" dirty="0"/>
          </a:p>
        </p:txBody>
      </p:sp>
      <p:pic>
        <p:nvPicPr>
          <p:cNvPr id="19" name="Image 1" descr="preencoded.png"/>
          <p:cNvPicPr>
            <a:picLocks noChangeAspect="1"/>
          </p:cNvPicPr>
          <p:nvPr/>
        </p:nvPicPr>
        <p:blipFill>
          <a:blip r:embed="rId3"/>
          <a:stretch>
            <a:fillRect/>
          </a:stretch>
        </p:blipFill>
        <p:spPr>
          <a:xfrm>
            <a:off x="5801361" y="2277905"/>
            <a:ext cx="566976" cy="907256"/>
          </a:xfrm>
          <a:prstGeom prst="rect">
            <a:avLst/>
          </a:prstGeom>
        </p:spPr>
      </p:pic>
      <p:sp>
        <p:nvSpPr>
          <p:cNvPr id="20" name="Text 3"/>
          <p:cNvSpPr/>
          <p:nvPr/>
        </p:nvSpPr>
        <p:spPr>
          <a:xfrm>
            <a:off x="6538358" y="2391252"/>
            <a:ext cx="1725930" cy="177165"/>
          </a:xfrm>
          <a:prstGeom prst="rect">
            <a:avLst/>
          </a:prstGeom>
          <a:noFill/>
          <a:ln/>
        </p:spPr>
        <p:txBody>
          <a:bodyPr wrap="none" lIns="0" tIns="0" rIns="0" bIns="0" rtlCol="0" anchor="t"/>
          <a:lstStyle/>
          <a:p>
            <a:pPr marL="0" indent="0" algn="l">
              <a:lnSpc>
                <a:spcPts val="1350"/>
              </a:lnSpc>
              <a:buNone/>
            </a:pPr>
            <a:r>
              <a:rPr lang="en-US" sz="1400" dirty="0" smtClean="0">
                <a:solidFill>
                  <a:srgbClr val="454240"/>
                </a:solidFill>
                <a:latin typeface="Libre Baskerville" pitchFamily="34" charset="0"/>
              </a:rPr>
              <a:t>Job Listing </a:t>
            </a:r>
            <a:endParaRPr lang="en-US" sz="1400" dirty="0"/>
          </a:p>
        </p:txBody>
      </p:sp>
      <p:sp>
        <p:nvSpPr>
          <p:cNvPr id="21" name="Text 4"/>
          <p:cNvSpPr/>
          <p:nvPr/>
        </p:nvSpPr>
        <p:spPr>
          <a:xfrm>
            <a:off x="6592952" y="2636400"/>
            <a:ext cx="1759493" cy="232530"/>
          </a:xfrm>
          <a:prstGeom prst="rect">
            <a:avLst/>
          </a:prstGeom>
          <a:noFill/>
          <a:ln/>
        </p:spPr>
        <p:txBody>
          <a:bodyPr wrap="none" lIns="0" tIns="0" rIns="0" bIns="0" rtlCol="0" anchor="t"/>
          <a:lstStyle/>
          <a:p>
            <a:pPr marL="0" indent="0" algn="l">
              <a:lnSpc>
                <a:spcPts val="1400"/>
              </a:lnSpc>
              <a:buNone/>
            </a:pPr>
            <a:r>
              <a:rPr lang="en-US" sz="1200" dirty="0">
                <a:solidFill>
                  <a:srgbClr val="454240"/>
                </a:solidFill>
                <a:latin typeface="DM Sans" pitchFamily="34" charset="0"/>
                <a:ea typeface="DM Sans" pitchFamily="34" charset="-122"/>
                <a:cs typeface="DM Sans" pitchFamily="34" charset="-120"/>
              </a:rPr>
              <a:t>Browse and find available </a:t>
            </a:r>
            <a:r>
              <a:rPr lang="en-US" sz="1200" dirty="0" smtClean="0">
                <a:solidFill>
                  <a:srgbClr val="454240"/>
                </a:solidFill>
                <a:latin typeface="DM Sans" pitchFamily="34" charset="0"/>
                <a:ea typeface="DM Sans" pitchFamily="34" charset="-122"/>
                <a:cs typeface="DM Sans" pitchFamily="34" charset="-120"/>
              </a:rPr>
              <a:t>Jobs</a:t>
            </a:r>
            <a:r>
              <a:rPr lang="en-US" sz="1200" dirty="0" smtClean="0">
                <a:solidFill>
                  <a:srgbClr val="454240"/>
                </a:solidFill>
                <a:latin typeface="DM Sans" pitchFamily="34" charset="0"/>
                <a:ea typeface="DM Sans" pitchFamily="34" charset="-122"/>
                <a:cs typeface="DM Sans" pitchFamily="34" charset="-120"/>
              </a:rPr>
              <a:t>.</a:t>
            </a:r>
            <a:endParaRPr lang="en-US" sz="1200" dirty="0"/>
          </a:p>
        </p:txBody>
      </p:sp>
      <p:pic>
        <p:nvPicPr>
          <p:cNvPr id="22" name="Image 2" descr="preencoded.png"/>
          <p:cNvPicPr>
            <a:picLocks noChangeAspect="1"/>
          </p:cNvPicPr>
          <p:nvPr/>
        </p:nvPicPr>
        <p:blipFill>
          <a:blip r:embed="rId4"/>
          <a:stretch>
            <a:fillRect/>
          </a:stretch>
        </p:blipFill>
        <p:spPr>
          <a:xfrm>
            <a:off x="5801361" y="3185161"/>
            <a:ext cx="566976" cy="907256"/>
          </a:xfrm>
          <a:prstGeom prst="rect">
            <a:avLst/>
          </a:prstGeom>
        </p:spPr>
      </p:pic>
      <p:sp>
        <p:nvSpPr>
          <p:cNvPr id="23" name="Text 5"/>
          <p:cNvSpPr/>
          <p:nvPr/>
        </p:nvSpPr>
        <p:spPr>
          <a:xfrm>
            <a:off x="6538358" y="3298509"/>
            <a:ext cx="2003584" cy="177165"/>
          </a:xfrm>
          <a:prstGeom prst="rect">
            <a:avLst/>
          </a:prstGeom>
          <a:noFill/>
          <a:ln/>
        </p:spPr>
        <p:txBody>
          <a:bodyPr wrap="none" lIns="0" tIns="0" rIns="0" bIns="0" rtlCol="0" anchor="t"/>
          <a:lstStyle/>
          <a:p>
            <a:pPr marL="0" indent="0" algn="l">
              <a:lnSpc>
                <a:spcPts val="1350"/>
              </a:lnSpc>
              <a:buNone/>
            </a:pPr>
            <a:r>
              <a:rPr lang="en-US" sz="1400" dirty="0">
                <a:solidFill>
                  <a:srgbClr val="454240"/>
                </a:solidFill>
                <a:latin typeface="Libre Baskerville" pitchFamily="34" charset="0"/>
                <a:ea typeface="Libre Baskerville" pitchFamily="34" charset="-122"/>
                <a:cs typeface="Libre Baskerville" pitchFamily="34" charset="-120"/>
              </a:rPr>
              <a:t>Interactive Map Integration</a:t>
            </a:r>
            <a:endParaRPr lang="en-US" sz="1400" dirty="0"/>
          </a:p>
        </p:txBody>
      </p:sp>
      <p:sp>
        <p:nvSpPr>
          <p:cNvPr id="24" name="Text 6"/>
          <p:cNvSpPr/>
          <p:nvPr/>
        </p:nvSpPr>
        <p:spPr>
          <a:xfrm>
            <a:off x="6552004" y="3586764"/>
            <a:ext cx="1417558" cy="418406"/>
          </a:xfrm>
          <a:prstGeom prst="rect">
            <a:avLst/>
          </a:prstGeom>
          <a:noFill/>
          <a:ln/>
        </p:spPr>
        <p:txBody>
          <a:bodyPr wrap="none" lIns="0" tIns="0" rIns="0" bIns="0" rtlCol="0" anchor="t"/>
          <a:lstStyle/>
          <a:p>
            <a:pPr marL="0" indent="0" algn="l">
              <a:lnSpc>
                <a:spcPts val="1400"/>
              </a:lnSpc>
              <a:buNone/>
            </a:pPr>
            <a:r>
              <a:rPr lang="en-US" sz="1200" dirty="0">
                <a:solidFill>
                  <a:srgbClr val="454240"/>
                </a:solidFill>
                <a:latin typeface="DM Sans" pitchFamily="34" charset="0"/>
                <a:ea typeface="DM Sans" pitchFamily="34" charset="-122"/>
                <a:cs typeface="DM Sans" pitchFamily="34" charset="-120"/>
              </a:rPr>
              <a:t>Locate </a:t>
            </a:r>
            <a:r>
              <a:rPr lang="en-US" sz="1200" dirty="0" smtClean="0">
                <a:solidFill>
                  <a:srgbClr val="454240"/>
                </a:solidFill>
                <a:latin typeface="DM Sans" pitchFamily="34" charset="0"/>
                <a:ea typeface="DM Sans" pitchFamily="34" charset="-122"/>
                <a:cs typeface="DM Sans" pitchFamily="34" charset="-120"/>
              </a:rPr>
              <a:t>Job</a:t>
            </a:r>
            <a:r>
              <a:rPr lang="en-US" sz="1200" dirty="0" smtClean="0">
                <a:solidFill>
                  <a:srgbClr val="454240"/>
                </a:solidFill>
                <a:latin typeface="DM Sans" pitchFamily="34" charset="0"/>
                <a:ea typeface="DM Sans" pitchFamily="34" charset="-122"/>
                <a:cs typeface="DM Sans" pitchFamily="34" charset="-120"/>
              </a:rPr>
              <a:t> </a:t>
            </a:r>
            <a:r>
              <a:rPr lang="en-US" sz="1200" dirty="0">
                <a:solidFill>
                  <a:srgbClr val="454240"/>
                </a:solidFill>
                <a:latin typeface="DM Sans" pitchFamily="34" charset="0"/>
                <a:ea typeface="DM Sans" pitchFamily="34" charset="-122"/>
                <a:cs typeface="DM Sans" pitchFamily="34" charset="-120"/>
              </a:rPr>
              <a:t>on a map.</a:t>
            </a:r>
            <a:endParaRPr lang="en-US" sz="1200" dirty="0"/>
          </a:p>
        </p:txBody>
      </p:sp>
      <p:pic>
        <p:nvPicPr>
          <p:cNvPr id="25" name="Image 3" descr="preencoded.png"/>
          <p:cNvPicPr>
            <a:picLocks noChangeAspect="1"/>
          </p:cNvPicPr>
          <p:nvPr/>
        </p:nvPicPr>
        <p:blipFill>
          <a:blip r:embed="rId5"/>
          <a:stretch>
            <a:fillRect/>
          </a:stretch>
        </p:blipFill>
        <p:spPr>
          <a:xfrm>
            <a:off x="5801361" y="4092418"/>
            <a:ext cx="566976" cy="907256"/>
          </a:xfrm>
          <a:prstGeom prst="rect">
            <a:avLst/>
          </a:prstGeom>
        </p:spPr>
      </p:pic>
      <p:sp>
        <p:nvSpPr>
          <p:cNvPr id="26" name="Text 7"/>
          <p:cNvSpPr/>
          <p:nvPr/>
        </p:nvSpPr>
        <p:spPr>
          <a:xfrm>
            <a:off x="6538358" y="4272372"/>
            <a:ext cx="3017520" cy="177165"/>
          </a:xfrm>
          <a:prstGeom prst="rect">
            <a:avLst/>
          </a:prstGeom>
          <a:noFill/>
          <a:ln/>
        </p:spPr>
        <p:txBody>
          <a:bodyPr wrap="none" lIns="0" tIns="0" rIns="0" bIns="0" rtlCol="0" anchor="t"/>
          <a:lstStyle/>
          <a:p>
            <a:pPr marL="0" indent="0" algn="l">
              <a:lnSpc>
                <a:spcPts val="1350"/>
              </a:lnSpc>
              <a:buNone/>
            </a:pPr>
            <a:r>
              <a:rPr lang="en-US" sz="1400" dirty="0">
                <a:solidFill>
                  <a:srgbClr val="454240"/>
                </a:solidFill>
                <a:latin typeface="Libre Baskerville" pitchFamily="34" charset="0"/>
                <a:ea typeface="Libre Baskerville" pitchFamily="34" charset="-122"/>
                <a:cs typeface="Libre Baskerville" pitchFamily="34" charset="-120"/>
              </a:rPr>
              <a:t>Secure Payments and Transaction System</a:t>
            </a:r>
            <a:endParaRPr lang="en-US" sz="1400" dirty="0"/>
          </a:p>
        </p:txBody>
      </p:sp>
      <p:sp>
        <p:nvSpPr>
          <p:cNvPr id="27" name="Text 8"/>
          <p:cNvSpPr/>
          <p:nvPr/>
        </p:nvSpPr>
        <p:spPr>
          <a:xfrm>
            <a:off x="6552004" y="4548630"/>
            <a:ext cx="2088952" cy="308286"/>
          </a:xfrm>
          <a:prstGeom prst="rect">
            <a:avLst/>
          </a:prstGeom>
          <a:noFill/>
          <a:ln/>
        </p:spPr>
        <p:txBody>
          <a:bodyPr wrap="none" lIns="0" tIns="0" rIns="0" bIns="0" rtlCol="0" anchor="t"/>
          <a:lstStyle/>
          <a:p>
            <a:pPr marL="0" indent="0" algn="l">
              <a:lnSpc>
                <a:spcPts val="1400"/>
              </a:lnSpc>
              <a:buNone/>
            </a:pPr>
            <a:r>
              <a:rPr lang="en-US" sz="1200" dirty="0">
                <a:solidFill>
                  <a:srgbClr val="454240"/>
                </a:solidFill>
                <a:latin typeface="DM Sans" pitchFamily="34" charset="0"/>
                <a:ea typeface="DM Sans" pitchFamily="34" charset="-122"/>
                <a:cs typeface="DM Sans" pitchFamily="34" charset="-120"/>
              </a:rPr>
              <a:t>Safe and reliable payment processing.</a:t>
            </a:r>
            <a:endParaRPr lang="en-US" sz="1200" dirty="0"/>
          </a:p>
        </p:txBody>
      </p:sp>
      <p:pic>
        <p:nvPicPr>
          <p:cNvPr id="28" name="Image 4" descr="preencoded.png"/>
          <p:cNvPicPr>
            <a:picLocks noChangeAspect="1"/>
          </p:cNvPicPr>
          <p:nvPr/>
        </p:nvPicPr>
        <p:blipFill>
          <a:blip r:embed="rId6"/>
          <a:stretch>
            <a:fillRect/>
          </a:stretch>
        </p:blipFill>
        <p:spPr>
          <a:xfrm>
            <a:off x="5801361" y="4999674"/>
            <a:ext cx="566976" cy="907256"/>
          </a:xfrm>
          <a:prstGeom prst="rect">
            <a:avLst/>
          </a:prstGeom>
        </p:spPr>
      </p:pic>
      <p:sp>
        <p:nvSpPr>
          <p:cNvPr id="29" name="Text 9"/>
          <p:cNvSpPr/>
          <p:nvPr/>
        </p:nvSpPr>
        <p:spPr>
          <a:xfrm>
            <a:off x="6538358" y="5113021"/>
            <a:ext cx="2093357" cy="177165"/>
          </a:xfrm>
          <a:prstGeom prst="rect">
            <a:avLst/>
          </a:prstGeom>
          <a:noFill/>
          <a:ln/>
        </p:spPr>
        <p:txBody>
          <a:bodyPr wrap="none" lIns="0" tIns="0" rIns="0" bIns="0" rtlCol="0" anchor="t"/>
          <a:lstStyle/>
          <a:p>
            <a:pPr marL="0" indent="0" algn="l">
              <a:lnSpc>
                <a:spcPts val="1350"/>
              </a:lnSpc>
              <a:buNone/>
            </a:pPr>
            <a:r>
              <a:rPr lang="en-US" sz="1400" dirty="0">
                <a:solidFill>
                  <a:srgbClr val="454240"/>
                </a:solidFill>
                <a:latin typeface="Libre Baskerville" pitchFamily="34" charset="0"/>
                <a:ea typeface="Libre Baskerville" pitchFamily="34" charset="-122"/>
                <a:cs typeface="Libre Baskerville" pitchFamily="34" charset="-120"/>
              </a:rPr>
              <a:t>Admin Panel for Moderation</a:t>
            </a:r>
            <a:endParaRPr lang="en-US" sz="1400" dirty="0"/>
          </a:p>
        </p:txBody>
      </p:sp>
      <p:sp>
        <p:nvSpPr>
          <p:cNvPr id="30" name="Text 10"/>
          <p:cNvSpPr/>
          <p:nvPr/>
        </p:nvSpPr>
        <p:spPr>
          <a:xfrm>
            <a:off x="6552004" y="5426403"/>
            <a:ext cx="2088952" cy="409695"/>
          </a:xfrm>
          <a:prstGeom prst="rect">
            <a:avLst/>
          </a:prstGeom>
          <a:noFill/>
          <a:ln/>
        </p:spPr>
        <p:txBody>
          <a:bodyPr wrap="none" lIns="0" tIns="0" rIns="0" bIns="0" rtlCol="0" anchor="t"/>
          <a:lstStyle/>
          <a:p>
            <a:pPr marL="0" indent="0" algn="l">
              <a:lnSpc>
                <a:spcPts val="1400"/>
              </a:lnSpc>
              <a:buNone/>
            </a:pPr>
            <a:r>
              <a:rPr lang="en-US" sz="1200" dirty="0">
                <a:solidFill>
                  <a:srgbClr val="454240"/>
                </a:solidFill>
                <a:latin typeface="DM Sans" pitchFamily="34" charset="0"/>
                <a:ea typeface="DM Sans" pitchFamily="34" charset="-122"/>
                <a:cs typeface="DM Sans" pitchFamily="34" charset="-120"/>
              </a:rPr>
              <a:t>Manage platform content and users.</a:t>
            </a:r>
            <a:endParaRPr lang="en-US" sz="1200" dirty="0"/>
          </a:p>
        </p:txBody>
      </p:sp>
    </p:spTree>
    <p:extLst>
      <p:ext uri="{BB962C8B-B14F-4D97-AF65-F5344CB8AC3E}">
        <p14:creationId xmlns:p14="http://schemas.microsoft.com/office/powerpoint/2010/main" val="2600428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5930" y="609600"/>
            <a:ext cx="5542359" cy="692706"/>
          </a:xfrm>
          <a:prstGeom prst="rect">
            <a:avLst/>
          </a:prstGeom>
          <a:noFill/>
          <a:ln/>
        </p:spPr>
        <p:txBody>
          <a:bodyPr wrap="none" lIns="0" tIns="0" rIns="0" bIns="0" rtlCol="0" anchor="t"/>
          <a:lstStyle/>
          <a:p>
            <a:pPr marL="0" indent="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Workflow</a:t>
            </a:r>
            <a:endParaRPr lang="en-US" sz="4350" dirty="0"/>
          </a:p>
        </p:txBody>
      </p:sp>
      <p:sp>
        <p:nvSpPr>
          <p:cNvPr id="3" name="Shape 1"/>
          <p:cNvSpPr/>
          <p:nvPr/>
        </p:nvSpPr>
        <p:spPr>
          <a:xfrm>
            <a:off x="7299959" y="2410659"/>
            <a:ext cx="45719" cy="3103722"/>
          </a:xfrm>
          <a:prstGeom prst="roundRect">
            <a:avLst>
              <a:gd name="adj" fmla="val 305487"/>
            </a:avLst>
          </a:prstGeom>
          <a:solidFill>
            <a:srgbClr val="DDD3BA"/>
          </a:solidFill>
          <a:ln/>
        </p:spPr>
      </p:sp>
      <p:sp>
        <p:nvSpPr>
          <p:cNvPr id="4" name="Shape 2"/>
          <p:cNvSpPr/>
          <p:nvPr/>
        </p:nvSpPr>
        <p:spPr>
          <a:xfrm>
            <a:off x="6320373" y="2229088"/>
            <a:ext cx="775930" cy="30480"/>
          </a:xfrm>
          <a:prstGeom prst="roundRect">
            <a:avLst>
              <a:gd name="adj" fmla="val 305487"/>
            </a:avLst>
          </a:prstGeom>
          <a:solidFill>
            <a:srgbClr val="DDD3BA"/>
          </a:solidFill>
          <a:ln/>
        </p:spPr>
      </p:sp>
      <p:sp>
        <p:nvSpPr>
          <p:cNvPr id="5" name="Shape 3"/>
          <p:cNvSpPr/>
          <p:nvPr/>
        </p:nvSpPr>
        <p:spPr>
          <a:xfrm>
            <a:off x="7065824" y="1995011"/>
            <a:ext cx="498753" cy="498753"/>
          </a:xfrm>
          <a:prstGeom prst="roundRect">
            <a:avLst>
              <a:gd name="adj" fmla="val 18669"/>
            </a:avLst>
          </a:prstGeom>
          <a:solidFill>
            <a:srgbClr val="F7EDD4"/>
          </a:solidFill>
          <a:ln w="7620">
            <a:solidFill>
              <a:srgbClr val="DDD3BA"/>
            </a:solidFill>
            <a:prstDash val="solid"/>
          </a:ln>
        </p:spPr>
      </p:sp>
      <p:sp>
        <p:nvSpPr>
          <p:cNvPr id="6" name="Text 4"/>
          <p:cNvSpPr/>
          <p:nvPr/>
        </p:nvSpPr>
        <p:spPr>
          <a:xfrm>
            <a:off x="7240965" y="2078117"/>
            <a:ext cx="148352" cy="332542"/>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1</a:t>
            </a:r>
            <a:endParaRPr lang="en-US" sz="2600" dirty="0"/>
          </a:p>
        </p:txBody>
      </p:sp>
      <p:sp>
        <p:nvSpPr>
          <p:cNvPr id="7" name="Text 5"/>
          <p:cNvSpPr/>
          <p:nvPr/>
        </p:nvSpPr>
        <p:spPr>
          <a:xfrm>
            <a:off x="2928461" y="1967389"/>
            <a:ext cx="3167420" cy="346472"/>
          </a:xfrm>
          <a:prstGeom prst="rect">
            <a:avLst/>
          </a:prstGeom>
          <a:noFill/>
          <a:ln/>
        </p:spPr>
        <p:txBody>
          <a:bodyPr wrap="none" lIns="0" tIns="0" rIns="0" bIns="0" rtlCol="0" anchor="t"/>
          <a:lstStyle/>
          <a:p>
            <a:pPr marL="0" indent="0" algn="r">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User Registers/Logs in</a:t>
            </a:r>
            <a:endParaRPr lang="en-US" sz="2150" dirty="0"/>
          </a:p>
        </p:txBody>
      </p:sp>
      <p:sp>
        <p:nvSpPr>
          <p:cNvPr id="8" name="Text 6"/>
          <p:cNvSpPr/>
          <p:nvPr/>
        </p:nvSpPr>
        <p:spPr>
          <a:xfrm>
            <a:off x="775930" y="2446853"/>
            <a:ext cx="5319951" cy="354687"/>
          </a:xfrm>
          <a:prstGeom prst="rect">
            <a:avLst/>
          </a:prstGeom>
          <a:noFill/>
          <a:ln/>
        </p:spPr>
        <p:txBody>
          <a:bodyPr wrap="none" lIns="0" tIns="0" rIns="0" bIns="0" rtlCol="0" anchor="t"/>
          <a:lstStyle/>
          <a:p>
            <a:pPr marL="0" indent="0" algn="r">
              <a:lnSpc>
                <a:spcPts val="2750"/>
              </a:lnSpc>
              <a:buNone/>
            </a:pPr>
            <a:r>
              <a:rPr lang="en-US" sz="1700" dirty="0">
                <a:solidFill>
                  <a:srgbClr val="454240"/>
                </a:solidFill>
                <a:latin typeface="DM Sans" pitchFamily="34" charset="0"/>
                <a:ea typeface="DM Sans" pitchFamily="34" charset="-122"/>
                <a:cs typeface="DM Sans" pitchFamily="34" charset="-120"/>
              </a:rPr>
              <a:t>Create or access an account.</a:t>
            </a:r>
            <a:endParaRPr lang="en-US" sz="1700" dirty="0"/>
          </a:p>
        </p:txBody>
      </p:sp>
      <p:sp>
        <p:nvSpPr>
          <p:cNvPr id="9" name="Shape 7"/>
          <p:cNvSpPr/>
          <p:nvPr/>
        </p:nvSpPr>
        <p:spPr>
          <a:xfrm>
            <a:off x="7534096" y="3337560"/>
            <a:ext cx="775930" cy="30480"/>
          </a:xfrm>
          <a:prstGeom prst="roundRect">
            <a:avLst>
              <a:gd name="adj" fmla="val 305487"/>
            </a:avLst>
          </a:prstGeom>
          <a:solidFill>
            <a:srgbClr val="DDD3BA"/>
          </a:solidFill>
          <a:ln/>
        </p:spPr>
      </p:sp>
      <p:sp>
        <p:nvSpPr>
          <p:cNvPr id="10" name="Shape 8"/>
          <p:cNvSpPr/>
          <p:nvPr/>
        </p:nvSpPr>
        <p:spPr>
          <a:xfrm>
            <a:off x="7065824" y="3103483"/>
            <a:ext cx="498753" cy="498753"/>
          </a:xfrm>
          <a:prstGeom prst="roundRect">
            <a:avLst>
              <a:gd name="adj" fmla="val 18669"/>
            </a:avLst>
          </a:prstGeom>
          <a:solidFill>
            <a:srgbClr val="F7EDD4"/>
          </a:solidFill>
          <a:ln w="7620">
            <a:solidFill>
              <a:srgbClr val="DDD3BA"/>
            </a:solidFill>
            <a:prstDash val="solid"/>
          </a:ln>
        </p:spPr>
      </p:sp>
      <p:sp>
        <p:nvSpPr>
          <p:cNvPr id="11" name="Text 9"/>
          <p:cNvSpPr/>
          <p:nvPr/>
        </p:nvSpPr>
        <p:spPr>
          <a:xfrm>
            <a:off x="7212747" y="3186589"/>
            <a:ext cx="204787" cy="332542"/>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2</a:t>
            </a:r>
            <a:endParaRPr lang="en-US" sz="2600" dirty="0"/>
          </a:p>
        </p:txBody>
      </p:sp>
      <p:sp>
        <p:nvSpPr>
          <p:cNvPr id="12" name="Text 10"/>
          <p:cNvSpPr/>
          <p:nvPr/>
        </p:nvSpPr>
        <p:spPr>
          <a:xfrm>
            <a:off x="8534519" y="3075861"/>
            <a:ext cx="3062049" cy="346472"/>
          </a:xfrm>
          <a:prstGeom prst="rect">
            <a:avLst/>
          </a:prstGeom>
          <a:noFill/>
          <a:ln/>
        </p:spPr>
        <p:txBody>
          <a:bodyPr wrap="none" lIns="0" tIns="0" rIns="0" bIns="0" rtlCol="0" anchor="t"/>
          <a:lstStyle/>
          <a:p>
            <a:pPr marL="0" indent="0" algn="l">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User Browses Listings</a:t>
            </a:r>
            <a:endParaRPr lang="en-US" sz="2150" dirty="0"/>
          </a:p>
        </p:txBody>
      </p:sp>
      <p:sp>
        <p:nvSpPr>
          <p:cNvPr id="13" name="Text 11"/>
          <p:cNvSpPr/>
          <p:nvPr/>
        </p:nvSpPr>
        <p:spPr>
          <a:xfrm>
            <a:off x="8534519" y="3555325"/>
            <a:ext cx="5319951" cy="354687"/>
          </a:xfrm>
          <a:prstGeom prst="rect">
            <a:avLst/>
          </a:prstGeom>
          <a:noFill/>
          <a:ln/>
        </p:spPr>
        <p:txBody>
          <a:bodyPr wrap="none" lIns="0" tIns="0" rIns="0" bIns="0" rtlCol="0" anchor="t"/>
          <a:lstStyle/>
          <a:p>
            <a:pPr marL="0" indent="0" algn="l">
              <a:lnSpc>
                <a:spcPts val="2750"/>
              </a:lnSpc>
              <a:buNone/>
            </a:pPr>
            <a:r>
              <a:rPr lang="en-US" sz="1700" dirty="0">
                <a:solidFill>
                  <a:srgbClr val="454240"/>
                </a:solidFill>
                <a:latin typeface="DM Sans" pitchFamily="34" charset="0"/>
                <a:ea typeface="DM Sans" pitchFamily="34" charset="-122"/>
                <a:cs typeface="DM Sans" pitchFamily="34" charset="-120"/>
              </a:rPr>
              <a:t>Find </a:t>
            </a:r>
            <a:r>
              <a:rPr lang="en-US" sz="1700" dirty="0" err="1" smtClean="0">
                <a:solidFill>
                  <a:srgbClr val="454240"/>
                </a:solidFill>
                <a:latin typeface="DM Sans" pitchFamily="34" charset="0"/>
                <a:ea typeface="DM Sans" pitchFamily="34" charset="-122"/>
                <a:cs typeface="DM Sans" pitchFamily="34" charset="-120"/>
              </a:rPr>
              <a:t>Labours</a:t>
            </a:r>
            <a:r>
              <a:rPr lang="en-US" sz="1700" dirty="0" smtClean="0">
                <a:solidFill>
                  <a:srgbClr val="454240"/>
                </a:solidFill>
                <a:latin typeface="DM Sans" pitchFamily="34" charset="0"/>
                <a:ea typeface="DM Sans" pitchFamily="34" charset="-122"/>
                <a:cs typeface="DM Sans" pitchFamily="34" charset="-120"/>
              </a:rPr>
              <a:t> to hire.</a:t>
            </a:r>
            <a:endParaRPr lang="en-US" sz="1700" dirty="0"/>
          </a:p>
        </p:txBody>
      </p:sp>
      <p:sp>
        <p:nvSpPr>
          <p:cNvPr id="14" name="Shape 12"/>
          <p:cNvSpPr/>
          <p:nvPr/>
        </p:nvSpPr>
        <p:spPr>
          <a:xfrm>
            <a:off x="6320373" y="4335185"/>
            <a:ext cx="775930" cy="30480"/>
          </a:xfrm>
          <a:prstGeom prst="roundRect">
            <a:avLst>
              <a:gd name="adj" fmla="val 305487"/>
            </a:avLst>
          </a:prstGeom>
          <a:solidFill>
            <a:srgbClr val="DDD3BA"/>
          </a:solidFill>
          <a:ln/>
        </p:spPr>
      </p:sp>
      <p:sp>
        <p:nvSpPr>
          <p:cNvPr id="15" name="Shape 13"/>
          <p:cNvSpPr/>
          <p:nvPr/>
        </p:nvSpPr>
        <p:spPr>
          <a:xfrm>
            <a:off x="7065824" y="4101108"/>
            <a:ext cx="498753" cy="498753"/>
          </a:xfrm>
          <a:prstGeom prst="roundRect">
            <a:avLst>
              <a:gd name="adj" fmla="val 18669"/>
            </a:avLst>
          </a:prstGeom>
          <a:solidFill>
            <a:srgbClr val="F7EDD4"/>
          </a:solidFill>
          <a:ln w="7620">
            <a:solidFill>
              <a:srgbClr val="DDD3BA"/>
            </a:solidFill>
            <a:prstDash val="solid"/>
          </a:ln>
        </p:spPr>
      </p:sp>
      <p:sp>
        <p:nvSpPr>
          <p:cNvPr id="16" name="Text 14"/>
          <p:cNvSpPr/>
          <p:nvPr/>
        </p:nvSpPr>
        <p:spPr>
          <a:xfrm>
            <a:off x="7212747" y="4184213"/>
            <a:ext cx="204787" cy="332542"/>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3</a:t>
            </a:r>
            <a:endParaRPr lang="en-US" sz="2600" dirty="0"/>
          </a:p>
        </p:txBody>
      </p:sp>
      <p:sp>
        <p:nvSpPr>
          <p:cNvPr id="17" name="Text 15"/>
          <p:cNvSpPr/>
          <p:nvPr/>
        </p:nvSpPr>
        <p:spPr>
          <a:xfrm>
            <a:off x="3221950" y="4073485"/>
            <a:ext cx="2873931" cy="346472"/>
          </a:xfrm>
          <a:prstGeom prst="rect">
            <a:avLst/>
          </a:prstGeom>
          <a:noFill/>
          <a:ln/>
        </p:spPr>
        <p:txBody>
          <a:bodyPr wrap="none" lIns="0" tIns="0" rIns="0" bIns="0" rtlCol="0" anchor="t"/>
          <a:lstStyle/>
          <a:p>
            <a:pPr marL="0" indent="0" algn="r">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Payments Processed</a:t>
            </a:r>
            <a:endParaRPr lang="en-US" sz="2150" dirty="0"/>
          </a:p>
        </p:txBody>
      </p:sp>
      <p:sp>
        <p:nvSpPr>
          <p:cNvPr id="18" name="Text 16"/>
          <p:cNvSpPr/>
          <p:nvPr/>
        </p:nvSpPr>
        <p:spPr>
          <a:xfrm>
            <a:off x="775930" y="4552950"/>
            <a:ext cx="5319951" cy="354687"/>
          </a:xfrm>
          <a:prstGeom prst="rect">
            <a:avLst/>
          </a:prstGeom>
          <a:noFill/>
          <a:ln/>
        </p:spPr>
        <p:txBody>
          <a:bodyPr wrap="none" lIns="0" tIns="0" rIns="0" bIns="0" rtlCol="0" anchor="t"/>
          <a:lstStyle/>
          <a:p>
            <a:pPr marL="0" indent="0" algn="r">
              <a:lnSpc>
                <a:spcPts val="2750"/>
              </a:lnSpc>
              <a:buNone/>
            </a:pPr>
            <a:r>
              <a:rPr lang="en-US" sz="1700" dirty="0">
                <a:solidFill>
                  <a:srgbClr val="454240"/>
                </a:solidFill>
                <a:latin typeface="DM Sans" pitchFamily="34" charset="0"/>
                <a:ea typeface="DM Sans" pitchFamily="34" charset="-122"/>
                <a:cs typeface="DM Sans" pitchFamily="34" charset="-120"/>
              </a:rPr>
              <a:t>Securely complete transactions.</a:t>
            </a:r>
            <a:endParaRPr lang="en-US" sz="1700" dirty="0"/>
          </a:p>
        </p:txBody>
      </p:sp>
      <p:sp>
        <p:nvSpPr>
          <p:cNvPr id="19" name="Shape 17"/>
          <p:cNvSpPr/>
          <p:nvPr/>
        </p:nvSpPr>
        <p:spPr>
          <a:xfrm>
            <a:off x="7534096" y="5332809"/>
            <a:ext cx="775930" cy="30480"/>
          </a:xfrm>
          <a:prstGeom prst="roundRect">
            <a:avLst>
              <a:gd name="adj" fmla="val 305487"/>
            </a:avLst>
          </a:prstGeom>
          <a:solidFill>
            <a:srgbClr val="DDD3BA"/>
          </a:solidFill>
          <a:ln/>
        </p:spPr>
      </p:sp>
      <p:sp>
        <p:nvSpPr>
          <p:cNvPr id="20" name="Shape 18"/>
          <p:cNvSpPr/>
          <p:nvPr/>
        </p:nvSpPr>
        <p:spPr>
          <a:xfrm>
            <a:off x="7065824" y="5098733"/>
            <a:ext cx="498753" cy="498753"/>
          </a:xfrm>
          <a:prstGeom prst="roundRect">
            <a:avLst>
              <a:gd name="adj" fmla="val 18669"/>
            </a:avLst>
          </a:prstGeom>
          <a:solidFill>
            <a:srgbClr val="F7EDD4"/>
          </a:solidFill>
          <a:ln w="7620">
            <a:solidFill>
              <a:srgbClr val="DDD3BA"/>
            </a:solidFill>
            <a:prstDash val="solid"/>
          </a:ln>
        </p:spPr>
      </p:sp>
      <p:sp>
        <p:nvSpPr>
          <p:cNvPr id="21" name="Text 19"/>
          <p:cNvSpPr/>
          <p:nvPr/>
        </p:nvSpPr>
        <p:spPr>
          <a:xfrm>
            <a:off x="7217866" y="5181838"/>
            <a:ext cx="194548" cy="332542"/>
          </a:xfrm>
          <a:prstGeom prst="rect">
            <a:avLst/>
          </a:prstGeom>
          <a:noFill/>
          <a:ln/>
        </p:spPr>
        <p:txBody>
          <a:bodyPr wrap="none" lIns="0" tIns="0" rIns="0" bIns="0" rtlCol="0" anchor="t"/>
          <a:lstStyle/>
          <a:p>
            <a:pPr marL="0" indent="0" algn="ctr">
              <a:lnSpc>
                <a:spcPts val="2600"/>
              </a:lnSpc>
              <a:buNone/>
            </a:pPr>
            <a:r>
              <a:rPr lang="en-US" sz="2600" dirty="0">
                <a:solidFill>
                  <a:srgbClr val="454240"/>
                </a:solidFill>
                <a:latin typeface="Libre Baskerville" pitchFamily="34" charset="0"/>
                <a:ea typeface="Libre Baskerville" pitchFamily="34" charset="-122"/>
                <a:cs typeface="Libre Baskerville" pitchFamily="34" charset="-120"/>
              </a:rPr>
              <a:t>4</a:t>
            </a:r>
            <a:endParaRPr lang="en-US" sz="2600" dirty="0"/>
          </a:p>
        </p:txBody>
      </p:sp>
      <p:sp>
        <p:nvSpPr>
          <p:cNvPr id="26" name="Text 24"/>
          <p:cNvSpPr/>
          <p:nvPr/>
        </p:nvSpPr>
        <p:spPr>
          <a:xfrm>
            <a:off x="7220724" y="6179463"/>
            <a:ext cx="188833" cy="332542"/>
          </a:xfrm>
          <a:prstGeom prst="rect">
            <a:avLst/>
          </a:prstGeom>
          <a:noFill/>
          <a:ln/>
        </p:spPr>
        <p:txBody>
          <a:bodyPr wrap="none" lIns="0" tIns="0" rIns="0" bIns="0" rtlCol="0" anchor="t"/>
          <a:lstStyle/>
          <a:p>
            <a:pPr marL="0" indent="0" algn="ctr">
              <a:lnSpc>
                <a:spcPts val="2600"/>
              </a:lnSpc>
              <a:buNone/>
            </a:pPr>
            <a:endParaRPr lang="en-US" sz="2600" dirty="0"/>
          </a:p>
        </p:txBody>
      </p:sp>
      <p:sp>
        <p:nvSpPr>
          <p:cNvPr id="27" name="Text 25"/>
          <p:cNvSpPr/>
          <p:nvPr/>
        </p:nvSpPr>
        <p:spPr>
          <a:xfrm>
            <a:off x="8156857" y="5198909"/>
            <a:ext cx="4150638" cy="346472"/>
          </a:xfrm>
          <a:prstGeom prst="rect">
            <a:avLst/>
          </a:prstGeom>
          <a:noFill/>
          <a:ln/>
        </p:spPr>
        <p:txBody>
          <a:bodyPr wrap="none" lIns="0" tIns="0" rIns="0" bIns="0" rtlCol="0" anchor="t"/>
          <a:lstStyle/>
          <a:p>
            <a:pPr marL="0" indent="0" algn="r">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Return Process and Feedback</a:t>
            </a:r>
            <a:endParaRPr lang="en-US" sz="2150" dirty="0"/>
          </a:p>
        </p:txBody>
      </p:sp>
      <p:sp>
        <p:nvSpPr>
          <p:cNvPr id="28" name="Text 26"/>
          <p:cNvSpPr/>
          <p:nvPr/>
        </p:nvSpPr>
        <p:spPr>
          <a:xfrm>
            <a:off x="7922061" y="5602113"/>
            <a:ext cx="5319951" cy="354687"/>
          </a:xfrm>
          <a:prstGeom prst="rect">
            <a:avLst/>
          </a:prstGeom>
          <a:noFill/>
          <a:ln/>
        </p:spPr>
        <p:txBody>
          <a:bodyPr wrap="none" lIns="0" tIns="0" rIns="0" bIns="0" rtlCol="0" anchor="t"/>
          <a:lstStyle/>
          <a:p>
            <a:pPr marL="0" indent="0" algn="r">
              <a:lnSpc>
                <a:spcPts val="2750"/>
              </a:lnSpc>
              <a:buNone/>
            </a:pPr>
            <a:r>
              <a:rPr lang="en-US" sz="1700" dirty="0">
                <a:solidFill>
                  <a:srgbClr val="454240"/>
                </a:solidFill>
                <a:latin typeface="DM Sans" pitchFamily="34" charset="0"/>
                <a:ea typeface="DM Sans" pitchFamily="34" charset="-122"/>
                <a:cs typeface="DM Sans" pitchFamily="34" charset="-120"/>
              </a:rPr>
              <a:t>Complete the rental cycle and provide feedback.</a:t>
            </a:r>
            <a:endParaRPr lang="en-US" sz="1700" dirty="0"/>
          </a:p>
        </p:txBody>
      </p:sp>
    </p:spTree>
    <p:extLst>
      <p:ext uri="{BB962C8B-B14F-4D97-AF65-F5344CB8AC3E}">
        <p14:creationId xmlns:p14="http://schemas.microsoft.com/office/powerpoint/2010/main" val="240932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2692003"/>
            <a:ext cx="6172200" cy="771525"/>
          </a:xfrm>
          <a:prstGeom prst="rect">
            <a:avLst/>
          </a:prstGeom>
          <a:noFill/>
          <a:ln/>
        </p:spPr>
        <p:txBody>
          <a:bodyPr wrap="none" lIns="0" tIns="0" rIns="0" bIns="0" rtlCol="0" anchor="t"/>
          <a:lstStyle/>
          <a:p>
            <a:pPr marL="0" indent="0">
              <a:lnSpc>
                <a:spcPts val="6050"/>
              </a:lnSpc>
              <a:buNone/>
            </a:pPr>
            <a:r>
              <a:rPr lang="en-US" sz="4850" dirty="0">
                <a:latin typeface="Poppins Light" pitchFamily="34" charset="0"/>
                <a:ea typeface="Poppins Light" pitchFamily="34" charset="-122"/>
                <a:cs typeface="Poppins Light" pitchFamily="34" charset="-120"/>
              </a:rPr>
              <a:t>Conclusion</a:t>
            </a:r>
            <a:endParaRPr lang="en-US" sz="4850" dirty="0"/>
          </a:p>
        </p:txBody>
      </p:sp>
      <p:sp>
        <p:nvSpPr>
          <p:cNvPr id="3" name="Text 1"/>
          <p:cNvSpPr/>
          <p:nvPr/>
        </p:nvSpPr>
        <p:spPr>
          <a:xfrm>
            <a:off x="864037" y="3957279"/>
            <a:ext cx="12902327" cy="1960045"/>
          </a:xfrm>
          <a:prstGeom prst="rect">
            <a:avLst/>
          </a:prstGeom>
          <a:noFill/>
          <a:ln/>
        </p:spPr>
        <p:txBody>
          <a:bodyPr wrap="square" lIns="0" tIns="0" rIns="0" bIns="0" rtlCol="0" anchor="t"/>
          <a:lstStyle/>
          <a:p>
            <a:pPr marL="0" indent="0">
              <a:lnSpc>
                <a:spcPts val="3100"/>
              </a:lnSpc>
              <a:buNone/>
            </a:pPr>
            <a:r>
              <a:rPr lang="en-US" sz="1900" dirty="0">
                <a:latin typeface="Roboto Light" pitchFamily="34" charset="0"/>
                <a:ea typeface="Roboto Light" pitchFamily="34" charset="-122"/>
                <a:cs typeface="Roboto Light" pitchFamily="34" charset="-120"/>
              </a:rPr>
              <a:t>In conclusion, the website idea for daily wage workers aims to bridge the gap between challenges and opportunities, offering a solution-oriented platform that prioritizes empowerment, education, and financial stability. By addressing the specific needs of this demographic and leveraging innovative strategies, the website has the potential to make a meaningful impact on the lives of daily wage workers across various sectors and industries.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014657"/>
            <a:ext cx="7415927" cy="1064657"/>
          </a:xfrm>
          <a:prstGeom prst="rect">
            <a:avLst/>
          </a:prstGeom>
          <a:noFill/>
          <a:ln/>
        </p:spPr>
        <p:txBody>
          <a:bodyPr wrap="none" lIns="0" tIns="0" rIns="0" bIns="0" rtlCol="0" anchor="t"/>
          <a:lstStyle/>
          <a:p>
            <a:pPr marL="0" indent="0">
              <a:lnSpc>
                <a:spcPts val="8350"/>
              </a:lnSpc>
              <a:buNone/>
            </a:pPr>
            <a:r>
              <a:rPr lang="en-US" sz="6700" dirty="0">
                <a:latin typeface="Poppins Light" pitchFamily="34" charset="0"/>
                <a:ea typeface="Poppins Light" pitchFamily="34" charset="-122"/>
                <a:cs typeface="Poppins Light" pitchFamily="34" charset="-120"/>
              </a:rPr>
              <a:t>Introduction</a:t>
            </a:r>
            <a:endParaRPr lang="en-US" sz="6700" dirty="0"/>
          </a:p>
        </p:txBody>
      </p:sp>
      <p:sp>
        <p:nvSpPr>
          <p:cNvPr id="4" name="Text 1"/>
          <p:cNvSpPr/>
          <p:nvPr/>
        </p:nvSpPr>
        <p:spPr>
          <a:xfrm>
            <a:off x="6350437" y="3449598"/>
            <a:ext cx="7415927" cy="2765346"/>
          </a:xfrm>
          <a:prstGeom prst="rect">
            <a:avLst/>
          </a:prstGeom>
          <a:noFill/>
          <a:ln/>
        </p:spPr>
        <p:txBody>
          <a:bodyPr wrap="square" lIns="0" tIns="0" rIns="0" bIns="0" rtlCol="0" anchor="t"/>
          <a:lstStyle/>
          <a:p>
            <a:pPr marL="0" indent="0">
              <a:lnSpc>
                <a:spcPts val="3100"/>
              </a:lnSpc>
              <a:buNone/>
            </a:pPr>
            <a:r>
              <a:rPr lang="en-US" sz="1900" dirty="0">
                <a:latin typeface="Roboto Light" pitchFamily="34" charset="0"/>
                <a:ea typeface="Roboto Light" pitchFamily="34" charset="-122"/>
                <a:cs typeface="Roboto Light" pitchFamily="34" charset="-120"/>
              </a:rPr>
              <a:t>Daily wage workers face numerous challenges due to uncertainties in income, lack of job security, and limited access to resources and opportunities. Given the significant impact of these challenges, there is a need for innovative solutions catering specifically to this demographic. This presentation will introduce a website idea designed to address the unique needs and challenges faced by daily wage workers.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15697" y="743069"/>
            <a:ext cx="12999006" cy="1456611"/>
          </a:xfrm>
          <a:prstGeom prst="rect">
            <a:avLst/>
          </a:prstGeom>
          <a:noFill/>
          <a:ln/>
        </p:spPr>
        <p:txBody>
          <a:bodyPr wrap="square" lIns="0" tIns="0" rIns="0" bIns="0" rtlCol="0" anchor="t"/>
          <a:lstStyle/>
          <a:p>
            <a:pPr marL="0" indent="0">
              <a:lnSpc>
                <a:spcPts val="5700"/>
              </a:lnSpc>
              <a:buNone/>
            </a:pPr>
            <a:r>
              <a:rPr lang="en-US" sz="4550" dirty="0">
                <a:latin typeface="Poppins Light" pitchFamily="34" charset="0"/>
                <a:ea typeface="Poppins Light" pitchFamily="34" charset="-122"/>
                <a:cs typeface="Poppins Light" pitchFamily="34" charset="-120"/>
              </a:rPr>
              <a:t>Problem Statement: Challenges Faced by Daily Wages Workers</a:t>
            </a:r>
            <a:endParaRPr lang="en-US" sz="4550" dirty="0"/>
          </a:p>
        </p:txBody>
      </p:sp>
      <p:pic>
        <p:nvPicPr>
          <p:cNvPr id="3" name="Image 0" descr="preencoded.png"/>
          <p:cNvPicPr>
            <a:picLocks noChangeAspect="1"/>
          </p:cNvPicPr>
          <p:nvPr/>
        </p:nvPicPr>
        <p:blipFill>
          <a:blip r:embed="rId3"/>
          <a:stretch>
            <a:fillRect/>
          </a:stretch>
        </p:blipFill>
        <p:spPr>
          <a:xfrm>
            <a:off x="815697" y="2665809"/>
            <a:ext cx="4099917" cy="2533888"/>
          </a:xfrm>
          <a:prstGeom prst="rect">
            <a:avLst/>
          </a:prstGeom>
        </p:spPr>
      </p:pic>
      <p:sp>
        <p:nvSpPr>
          <p:cNvPr id="4" name="Text 1"/>
          <p:cNvSpPr/>
          <p:nvPr/>
        </p:nvSpPr>
        <p:spPr>
          <a:xfrm>
            <a:off x="815697" y="5490924"/>
            <a:ext cx="2913340" cy="364093"/>
          </a:xfrm>
          <a:prstGeom prst="rect">
            <a:avLst/>
          </a:prstGeom>
          <a:noFill/>
          <a:ln/>
        </p:spPr>
        <p:txBody>
          <a:bodyPr wrap="none" lIns="0" tIns="0" rIns="0" bIns="0" rtlCol="0" anchor="t"/>
          <a:lstStyle/>
          <a:p>
            <a:pPr marL="0" indent="0" algn="l">
              <a:lnSpc>
                <a:spcPts val="2850"/>
              </a:lnSpc>
              <a:buNone/>
            </a:pPr>
            <a:r>
              <a:rPr lang="en-US" sz="2250" dirty="0">
                <a:latin typeface="Poppins Light" pitchFamily="34" charset="0"/>
                <a:ea typeface="Poppins Light" pitchFamily="34" charset="-122"/>
                <a:cs typeface="Poppins Light" pitchFamily="34" charset="-120"/>
              </a:rPr>
              <a:t>Lack of Job Security</a:t>
            </a:r>
            <a:endParaRPr lang="en-US" sz="2250" dirty="0"/>
          </a:p>
        </p:txBody>
      </p:sp>
      <p:sp>
        <p:nvSpPr>
          <p:cNvPr id="5" name="Text 2"/>
          <p:cNvSpPr/>
          <p:nvPr/>
        </p:nvSpPr>
        <p:spPr>
          <a:xfrm>
            <a:off x="815697" y="5994797"/>
            <a:ext cx="4099917" cy="1491615"/>
          </a:xfrm>
          <a:prstGeom prst="rect">
            <a:avLst/>
          </a:prstGeom>
          <a:noFill/>
          <a:ln/>
        </p:spPr>
        <p:txBody>
          <a:bodyPr wrap="square" lIns="0" tIns="0" rIns="0" bIns="0" rtlCol="0" anchor="t"/>
          <a:lstStyle/>
          <a:p>
            <a:pPr marL="0" indent="0" algn="l">
              <a:lnSpc>
                <a:spcPts val="2900"/>
              </a:lnSpc>
              <a:buNone/>
            </a:pPr>
            <a:r>
              <a:rPr lang="en-US" sz="1800" dirty="0">
                <a:latin typeface="Roboto Light" pitchFamily="34" charset="0"/>
                <a:ea typeface="Roboto Light" pitchFamily="34" charset="-122"/>
                <a:cs typeface="Roboto Light" pitchFamily="34" charset="-120"/>
              </a:rPr>
              <a:t>Many daily wage workers do not have guaranteed employment, leading to financial insecurities and the inability to plan for the future.</a:t>
            </a:r>
            <a:endParaRPr lang="en-US" sz="1800" dirty="0"/>
          </a:p>
        </p:txBody>
      </p:sp>
      <p:pic>
        <p:nvPicPr>
          <p:cNvPr id="6" name="Image 1" descr="preencoded.png"/>
          <p:cNvPicPr>
            <a:picLocks noChangeAspect="1"/>
          </p:cNvPicPr>
          <p:nvPr/>
        </p:nvPicPr>
        <p:blipFill>
          <a:blip r:embed="rId4"/>
          <a:stretch>
            <a:fillRect/>
          </a:stretch>
        </p:blipFill>
        <p:spPr>
          <a:xfrm>
            <a:off x="5265182" y="2665809"/>
            <a:ext cx="4099917" cy="2533888"/>
          </a:xfrm>
          <a:prstGeom prst="rect">
            <a:avLst/>
          </a:prstGeom>
        </p:spPr>
      </p:pic>
      <p:sp>
        <p:nvSpPr>
          <p:cNvPr id="7" name="Text 3"/>
          <p:cNvSpPr/>
          <p:nvPr/>
        </p:nvSpPr>
        <p:spPr>
          <a:xfrm>
            <a:off x="5265182" y="5490924"/>
            <a:ext cx="2913340" cy="364093"/>
          </a:xfrm>
          <a:prstGeom prst="rect">
            <a:avLst/>
          </a:prstGeom>
          <a:noFill/>
          <a:ln/>
        </p:spPr>
        <p:txBody>
          <a:bodyPr wrap="none" lIns="0" tIns="0" rIns="0" bIns="0" rtlCol="0" anchor="t"/>
          <a:lstStyle/>
          <a:p>
            <a:pPr marL="0" indent="0" algn="l">
              <a:lnSpc>
                <a:spcPts val="2850"/>
              </a:lnSpc>
              <a:buNone/>
            </a:pPr>
            <a:r>
              <a:rPr lang="en-US" sz="2250" dirty="0">
                <a:latin typeface="Poppins Light" pitchFamily="34" charset="0"/>
                <a:ea typeface="Poppins Light" pitchFamily="34" charset="-122"/>
                <a:cs typeface="Poppins Light" pitchFamily="34" charset="-120"/>
              </a:rPr>
              <a:t>Difficulties they face</a:t>
            </a:r>
            <a:endParaRPr lang="en-US" sz="2250" dirty="0"/>
          </a:p>
        </p:txBody>
      </p:sp>
      <p:sp>
        <p:nvSpPr>
          <p:cNvPr id="8" name="Text 4"/>
          <p:cNvSpPr/>
          <p:nvPr/>
        </p:nvSpPr>
        <p:spPr>
          <a:xfrm>
            <a:off x="5265182" y="5994797"/>
            <a:ext cx="4099917" cy="1118711"/>
          </a:xfrm>
          <a:prstGeom prst="rect">
            <a:avLst/>
          </a:prstGeom>
          <a:noFill/>
          <a:ln/>
        </p:spPr>
        <p:txBody>
          <a:bodyPr wrap="square" lIns="0" tIns="0" rIns="0" bIns="0" rtlCol="0" anchor="t"/>
          <a:lstStyle/>
          <a:p>
            <a:pPr marL="0" indent="0" algn="l">
              <a:lnSpc>
                <a:spcPts val="2900"/>
              </a:lnSpc>
              <a:buNone/>
            </a:pPr>
            <a:r>
              <a:rPr lang="en-US" sz="1800" dirty="0">
                <a:latin typeface="Roboto Light" pitchFamily="34" charset="0"/>
                <a:ea typeface="Roboto Light" pitchFamily="34" charset="-122"/>
                <a:cs typeface="Roboto Light" pitchFamily="34" charset="-120"/>
              </a:rPr>
              <a:t>They have to stand in cold weather ,hot weather and in rain also. Which is also not good for their health .</a:t>
            </a:r>
            <a:endParaRPr lang="en-US" sz="1800" dirty="0"/>
          </a:p>
        </p:txBody>
      </p:sp>
      <p:pic>
        <p:nvPicPr>
          <p:cNvPr id="9" name="Image 2" descr="preencoded.png"/>
          <p:cNvPicPr>
            <a:picLocks noChangeAspect="1"/>
          </p:cNvPicPr>
          <p:nvPr/>
        </p:nvPicPr>
        <p:blipFill>
          <a:blip r:embed="rId5"/>
          <a:stretch>
            <a:fillRect/>
          </a:stretch>
        </p:blipFill>
        <p:spPr>
          <a:xfrm>
            <a:off x="9714667" y="2665809"/>
            <a:ext cx="4100036" cy="2534007"/>
          </a:xfrm>
          <a:prstGeom prst="rect">
            <a:avLst/>
          </a:prstGeom>
        </p:spPr>
      </p:pic>
      <p:sp>
        <p:nvSpPr>
          <p:cNvPr id="10" name="Text 5"/>
          <p:cNvSpPr/>
          <p:nvPr/>
        </p:nvSpPr>
        <p:spPr>
          <a:xfrm>
            <a:off x="9714667" y="5491043"/>
            <a:ext cx="3068479" cy="364093"/>
          </a:xfrm>
          <a:prstGeom prst="rect">
            <a:avLst/>
          </a:prstGeom>
          <a:noFill/>
          <a:ln/>
        </p:spPr>
        <p:txBody>
          <a:bodyPr wrap="none" lIns="0" tIns="0" rIns="0" bIns="0" rtlCol="0" anchor="t"/>
          <a:lstStyle/>
          <a:p>
            <a:pPr marL="0" indent="0" algn="l">
              <a:lnSpc>
                <a:spcPts val="2850"/>
              </a:lnSpc>
              <a:buNone/>
            </a:pPr>
            <a:r>
              <a:rPr lang="en-US" sz="2250" dirty="0">
                <a:latin typeface="Poppins Light" pitchFamily="34" charset="0"/>
                <a:ea typeface="Poppins Light" pitchFamily="34" charset="-122"/>
                <a:cs typeface="Poppins Light" pitchFamily="34" charset="-120"/>
              </a:rPr>
              <a:t>Income Uncertainties</a:t>
            </a:r>
            <a:endParaRPr lang="en-US" sz="2250" dirty="0"/>
          </a:p>
        </p:txBody>
      </p:sp>
      <p:sp>
        <p:nvSpPr>
          <p:cNvPr id="11" name="Text 6"/>
          <p:cNvSpPr/>
          <p:nvPr/>
        </p:nvSpPr>
        <p:spPr>
          <a:xfrm>
            <a:off x="9714667" y="5994916"/>
            <a:ext cx="4100036" cy="1491615"/>
          </a:xfrm>
          <a:prstGeom prst="rect">
            <a:avLst/>
          </a:prstGeom>
          <a:noFill/>
          <a:ln/>
        </p:spPr>
        <p:txBody>
          <a:bodyPr wrap="square" lIns="0" tIns="0" rIns="0" bIns="0" rtlCol="0" anchor="t"/>
          <a:lstStyle/>
          <a:p>
            <a:pPr marL="0" indent="0" algn="l">
              <a:lnSpc>
                <a:spcPts val="2900"/>
              </a:lnSpc>
              <a:buNone/>
            </a:pPr>
            <a:r>
              <a:rPr lang="en-US" sz="1800" dirty="0">
                <a:latin typeface="Roboto Light" pitchFamily="34" charset="0"/>
                <a:ea typeface="Roboto Light" pitchFamily="34" charset="-122"/>
                <a:cs typeface="Roboto Light" pitchFamily="34" charset="-120"/>
              </a:rPr>
              <a:t>The irregular and unpredictable nature of income makes it challenging for daily wage workers to meet their basic needs and plan for emergencies.</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6412" y="642580"/>
            <a:ext cx="5831919" cy="728901"/>
          </a:xfrm>
          <a:prstGeom prst="rect">
            <a:avLst/>
          </a:prstGeom>
          <a:noFill/>
          <a:ln/>
        </p:spPr>
        <p:txBody>
          <a:bodyPr wrap="none" lIns="0" tIns="0" rIns="0" bIns="0" rtlCol="0" anchor="t"/>
          <a:lstStyle/>
          <a:p>
            <a:pPr marL="0" indent="0">
              <a:lnSpc>
                <a:spcPts val="5700"/>
              </a:lnSpc>
              <a:buNone/>
            </a:pPr>
            <a:r>
              <a:rPr lang="en-US" sz="4550" dirty="0">
                <a:latin typeface="Poppins Light" pitchFamily="34" charset="0"/>
                <a:ea typeface="Poppins Light" pitchFamily="34" charset="-122"/>
                <a:cs typeface="Poppins Light" pitchFamily="34" charset="-120"/>
              </a:rPr>
              <a:t>Solution: workboat</a:t>
            </a:r>
            <a:endParaRPr lang="en-US" sz="4550" dirty="0"/>
          </a:p>
        </p:txBody>
      </p:sp>
      <p:sp>
        <p:nvSpPr>
          <p:cNvPr id="3" name="Shape 1"/>
          <p:cNvSpPr/>
          <p:nvPr/>
        </p:nvSpPr>
        <p:spPr>
          <a:xfrm>
            <a:off x="1150977" y="1837968"/>
            <a:ext cx="30480" cy="5749052"/>
          </a:xfrm>
          <a:prstGeom prst="roundRect">
            <a:avLst>
              <a:gd name="adj" fmla="val 321450"/>
            </a:avLst>
          </a:prstGeom>
          <a:solidFill>
            <a:srgbClr val="56565B"/>
          </a:solidFill>
          <a:ln/>
        </p:spPr>
      </p:sp>
      <p:sp>
        <p:nvSpPr>
          <p:cNvPr id="4" name="Shape 2"/>
          <p:cNvSpPr/>
          <p:nvPr/>
        </p:nvSpPr>
        <p:spPr>
          <a:xfrm>
            <a:off x="1398151" y="2347555"/>
            <a:ext cx="816412" cy="30480"/>
          </a:xfrm>
          <a:prstGeom prst="roundRect">
            <a:avLst>
              <a:gd name="adj" fmla="val 321450"/>
            </a:avLst>
          </a:prstGeom>
          <a:solidFill>
            <a:srgbClr val="56565B"/>
          </a:solidFill>
          <a:ln/>
        </p:spPr>
      </p:sp>
      <p:sp>
        <p:nvSpPr>
          <p:cNvPr id="5" name="Shape 3"/>
          <p:cNvSpPr/>
          <p:nvPr/>
        </p:nvSpPr>
        <p:spPr>
          <a:xfrm>
            <a:off x="903803" y="2100382"/>
            <a:ext cx="524828" cy="524828"/>
          </a:xfrm>
          <a:prstGeom prst="roundRect">
            <a:avLst>
              <a:gd name="adj" fmla="val 18669"/>
            </a:avLst>
          </a:prstGeom>
          <a:solidFill>
            <a:srgbClr val="3D3D42"/>
          </a:solidFill>
          <a:ln w="7620">
            <a:solidFill>
              <a:srgbClr val="56565B"/>
            </a:solidFill>
            <a:prstDash val="solid"/>
          </a:ln>
        </p:spPr>
      </p:sp>
      <p:sp>
        <p:nvSpPr>
          <p:cNvPr id="6" name="Text 4"/>
          <p:cNvSpPr/>
          <p:nvPr/>
        </p:nvSpPr>
        <p:spPr>
          <a:xfrm>
            <a:off x="1115139" y="2187773"/>
            <a:ext cx="102156" cy="349925"/>
          </a:xfrm>
          <a:prstGeom prst="rect">
            <a:avLst/>
          </a:prstGeom>
          <a:noFill/>
          <a:ln/>
        </p:spPr>
        <p:txBody>
          <a:bodyPr wrap="none" lIns="0" tIns="0" rIns="0" bIns="0" rtlCol="0" anchor="t"/>
          <a:lstStyle/>
          <a:p>
            <a:pPr marL="0" indent="0" algn="ctr">
              <a:lnSpc>
                <a:spcPts val="2750"/>
              </a:lnSpc>
              <a:buNone/>
            </a:pPr>
            <a:r>
              <a:rPr lang="en-US" sz="2750" dirty="0">
                <a:latin typeface="Poppins Light" pitchFamily="34" charset="0"/>
                <a:ea typeface="Poppins Light" pitchFamily="34" charset="-122"/>
                <a:cs typeface="Poppins Light" pitchFamily="34" charset="-120"/>
              </a:rPr>
              <a:t>1</a:t>
            </a:r>
            <a:endParaRPr lang="en-US" sz="2750" dirty="0"/>
          </a:p>
        </p:txBody>
      </p:sp>
      <p:sp>
        <p:nvSpPr>
          <p:cNvPr id="7" name="Text 5"/>
          <p:cNvSpPr/>
          <p:nvPr/>
        </p:nvSpPr>
        <p:spPr>
          <a:xfrm>
            <a:off x="2449235" y="2071211"/>
            <a:ext cx="3857030" cy="364450"/>
          </a:xfrm>
          <a:prstGeom prst="rect">
            <a:avLst/>
          </a:prstGeom>
          <a:noFill/>
          <a:ln/>
        </p:spPr>
        <p:txBody>
          <a:bodyPr wrap="none" lIns="0" tIns="0" rIns="0" bIns="0" rtlCol="0" anchor="t"/>
          <a:lstStyle/>
          <a:p>
            <a:pPr marL="0" indent="0" algn="l">
              <a:lnSpc>
                <a:spcPts val="2850"/>
              </a:lnSpc>
              <a:buNone/>
            </a:pPr>
            <a:r>
              <a:rPr lang="en-US" sz="2250" dirty="0">
                <a:latin typeface="Poppins Light" pitchFamily="34" charset="0"/>
                <a:ea typeface="Poppins Light" pitchFamily="34" charset="-122"/>
                <a:cs typeface="Poppins Light" pitchFamily="34" charset="-120"/>
              </a:rPr>
              <a:t>Employment Opportunities</a:t>
            </a:r>
            <a:endParaRPr lang="en-US" sz="2250" dirty="0"/>
          </a:p>
        </p:txBody>
      </p:sp>
      <p:sp>
        <p:nvSpPr>
          <p:cNvPr id="8" name="Text 6"/>
          <p:cNvSpPr/>
          <p:nvPr/>
        </p:nvSpPr>
        <p:spPr>
          <a:xfrm>
            <a:off x="2449235" y="2575560"/>
            <a:ext cx="11364754" cy="746284"/>
          </a:xfrm>
          <a:prstGeom prst="rect">
            <a:avLst/>
          </a:prstGeom>
          <a:noFill/>
          <a:ln/>
        </p:spPr>
        <p:txBody>
          <a:bodyPr wrap="square" lIns="0" tIns="0" rIns="0" bIns="0" rtlCol="0" anchor="t"/>
          <a:lstStyle/>
          <a:p>
            <a:pPr marL="0" indent="0" algn="l">
              <a:lnSpc>
                <a:spcPts val="2900"/>
              </a:lnSpc>
              <a:buNone/>
            </a:pPr>
            <a:r>
              <a:rPr lang="en-US" sz="1800" dirty="0">
                <a:latin typeface="Roboto Light" pitchFamily="34" charset="0"/>
                <a:ea typeface="Roboto Light" pitchFamily="34" charset="-122"/>
                <a:cs typeface="Roboto Light" pitchFamily="34" charset="-120"/>
              </a:rPr>
              <a:t>It will feature a section dedicated to connecting daily wage workers with job opportunities and short-term employment options, empowering them to secure consistent work.</a:t>
            </a:r>
            <a:endParaRPr lang="en-US" sz="1800" dirty="0"/>
          </a:p>
        </p:txBody>
      </p:sp>
      <p:sp>
        <p:nvSpPr>
          <p:cNvPr id="9" name="Shape 7"/>
          <p:cNvSpPr/>
          <p:nvPr/>
        </p:nvSpPr>
        <p:spPr>
          <a:xfrm>
            <a:off x="1398151" y="4297918"/>
            <a:ext cx="816412" cy="30480"/>
          </a:xfrm>
          <a:prstGeom prst="roundRect">
            <a:avLst>
              <a:gd name="adj" fmla="val 321450"/>
            </a:avLst>
          </a:prstGeom>
          <a:solidFill>
            <a:srgbClr val="56565B"/>
          </a:solidFill>
          <a:ln/>
        </p:spPr>
      </p:sp>
      <p:sp>
        <p:nvSpPr>
          <p:cNvPr id="10" name="Shape 8"/>
          <p:cNvSpPr/>
          <p:nvPr/>
        </p:nvSpPr>
        <p:spPr>
          <a:xfrm>
            <a:off x="903803" y="4050744"/>
            <a:ext cx="524828" cy="524828"/>
          </a:xfrm>
          <a:prstGeom prst="roundRect">
            <a:avLst>
              <a:gd name="adj" fmla="val 18669"/>
            </a:avLst>
          </a:prstGeom>
          <a:solidFill>
            <a:srgbClr val="3D3D42"/>
          </a:solidFill>
          <a:ln w="7620">
            <a:solidFill>
              <a:srgbClr val="56565B"/>
            </a:solidFill>
            <a:prstDash val="solid"/>
          </a:ln>
        </p:spPr>
      </p:sp>
      <p:sp>
        <p:nvSpPr>
          <p:cNvPr id="11" name="Text 9"/>
          <p:cNvSpPr/>
          <p:nvPr/>
        </p:nvSpPr>
        <p:spPr>
          <a:xfrm>
            <a:off x="1066086" y="4138136"/>
            <a:ext cx="200144" cy="349925"/>
          </a:xfrm>
          <a:prstGeom prst="rect">
            <a:avLst/>
          </a:prstGeom>
          <a:noFill/>
          <a:ln/>
        </p:spPr>
        <p:txBody>
          <a:bodyPr wrap="none" lIns="0" tIns="0" rIns="0" bIns="0" rtlCol="0" anchor="t"/>
          <a:lstStyle/>
          <a:p>
            <a:pPr marL="0" indent="0" algn="ctr">
              <a:lnSpc>
                <a:spcPts val="2750"/>
              </a:lnSpc>
              <a:buNone/>
            </a:pPr>
            <a:r>
              <a:rPr lang="en-US" sz="2750" dirty="0">
                <a:latin typeface="Poppins Light" pitchFamily="34" charset="0"/>
                <a:ea typeface="Poppins Light" pitchFamily="34" charset="-122"/>
                <a:cs typeface="Poppins Light" pitchFamily="34" charset="-120"/>
              </a:rPr>
              <a:t>2</a:t>
            </a:r>
            <a:endParaRPr lang="en-US" sz="2750" dirty="0"/>
          </a:p>
        </p:txBody>
      </p:sp>
      <p:sp>
        <p:nvSpPr>
          <p:cNvPr id="12" name="Text 10"/>
          <p:cNvSpPr/>
          <p:nvPr/>
        </p:nvSpPr>
        <p:spPr>
          <a:xfrm>
            <a:off x="2449235" y="4021574"/>
            <a:ext cx="2915960" cy="364450"/>
          </a:xfrm>
          <a:prstGeom prst="rect">
            <a:avLst/>
          </a:prstGeom>
          <a:noFill/>
          <a:ln/>
        </p:spPr>
        <p:txBody>
          <a:bodyPr wrap="none" lIns="0" tIns="0" rIns="0" bIns="0" rtlCol="0" anchor="t"/>
          <a:lstStyle/>
          <a:p>
            <a:pPr marL="0" indent="0" algn="l">
              <a:lnSpc>
                <a:spcPts val="2850"/>
              </a:lnSpc>
              <a:buNone/>
            </a:pPr>
            <a:r>
              <a:rPr lang="en-US" sz="2250" dirty="0">
                <a:latin typeface="Poppins Light" pitchFamily="34" charset="0"/>
                <a:ea typeface="Poppins Light" pitchFamily="34" charset="-122"/>
                <a:cs typeface="Poppins Light" pitchFamily="34" charset="-120"/>
              </a:rPr>
              <a:t>Improve Health</a:t>
            </a:r>
            <a:endParaRPr lang="en-US" sz="2250" dirty="0"/>
          </a:p>
        </p:txBody>
      </p:sp>
      <p:sp>
        <p:nvSpPr>
          <p:cNvPr id="13" name="Text 11"/>
          <p:cNvSpPr/>
          <p:nvPr/>
        </p:nvSpPr>
        <p:spPr>
          <a:xfrm>
            <a:off x="2449235" y="4525923"/>
            <a:ext cx="11364754" cy="373142"/>
          </a:xfrm>
          <a:prstGeom prst="rect">
            <a:avLst/>
          </a:prstGeom>
          <a:noFill/>
          <a:ln/>
        </p:spPr>
        <p:txBody>
          <a:bodyPr wrap="none" lIns="0" tIns="0" rIns="0" bIns="0" rtlCol="0" anchor="t"/>
          <a:lstStyle/>
          <a:p>
            <a:pPr marL="0" indent="0" algn="l">
              <a:lnSpc>
                <a:spcPts val="2900"/>
              </a:lnSpc>
              <a:buNone/>
            </a:pPr>
            <a:r>
              <a:rPr lang="en-US" sz="1800" dirty="0">
                <a:latin typeface="Roboto Light" pitchFamily="34" charset="0"/>
                <a:ea typeface="Roboto Light" pitchFamily="34" charset="-122"/>
                <a:cs typeface="Roboto Light" pitchFamily="34" charset="-120"/>
              </a:rPr>
              <a:t>It improve their health also because now, they are not need to wait for work in bad weather.</a:t>
            </a:r>
            <a:endParaRPr lang="en-US" sz="1800" dirty="0"/>
          </a:p>
        </p:txBody>
      </p:sp>
      <p:sp>
        <p:nvSpPr>
          <p:cNvPr id="14" name="Shape 12"/>
          <p:cNvSpPr/>
          <p:nvPr/>
        </p:nvSpPr>
        <p:spPr>
          <a:xfrm>
            <a:off x="1398151" y="5875139"/>
            <a:ext cx="816412" cy="30480"/>
          </a:xfrm>
          <a:prstGeom prst="roundRect">
            <a:avLst>
              <a:gd name="adj" fmla="val 321450"/>
            </a:avLst>
          </a:prstGeom>
          <a:solidFill>
            <a:srgbClr val="56565B"/>
          </a:solidFill>
          <a:ln/>
        </p:spPr>
      </p:sp>
      <p:sp>
        <p:nvSpPr>
          <p:cNvPr id="15" name="Shape 13"/>
          <p:cNvSpPr/>
          <p:nvPr/>
        </p:nvSpPr>
        <p:spPr>
          <a:xfrm>
            <a:off x="903803" y="5627965"/>
            <a:ext cx="524828" cy="524828"/>
          </a:xfrm>
          <a:prstGeom prst="roundRect">
            <a:avLst>
              <a:gd name="adj" fmla="val 18669"/>
            </a:avLst>
          </a:prstGeom>
          <a:solidFill>
            <a:srgbClr val="3D3D42"/>
          </a:solidFill>
          <a:ln w="7620">
            <a:solidFill>
              <a:srgbClr val="56565B"/>
            </a:solidFill>
            <a:prstDash val="solid"/>
          </a:ln>
        </p:spPr>
      </p:sp>
      <p:sp>
        <p:nvSpPr>
          <p:cNvPr id="16" name="Text 14"/>
          <p:cNvSpPr/>
          <p:nvPr/>
        </p:nvSpPr>
        <p:spPr>
          <a:xfrm>
            <a:off x="1063823" y="5715357"/>
            <a:ext cx="204668" cy="349925"/>
          </a:xfrm>
          <a:prstGeom prst="rect">
            <a:avLst/>
          </a:prstGeom>
          <a:noFill/>
          <a:ln/>
        </p:spPr>
        <p:txBody>
          <a:bodyPr wrap="none" lIns="0" tIns="0" rIns="0" bIns="0" rtlCol="0" anchor="t"/>
          <a:lstStyle/>
          <a:p>
            <a:pPr marL="0" indent="0" algn="ctr">
              <a:lnSpc>
                <a:spcPts val="2750"/>
              </a:lnSpc>
              <a:buNone/>
            </a:pPr>
            <a:r>
              <a:rPr lang="en-US" sz="2750" dirty="0">
                <a:latin typeface="Poppins Light" pitchFamily="34" charset="0"/>
                <a:ea typeface="Poppins Light" pitchFamily="34" charset="-122"/>
                <a:cs typeface="Poppins Light" pitchFamily="34" charset="-120"/>
              </a:rPr>
              <a:t>3</a:t>
            </a:r>
            <a:endParaRPr lang="en-US" sz="2750" dirty="0"/>
          </a:p>
        </p:txBody>
      </p:sp>
      <p:sp>
        <p:nvSpPr>
          <p:cNvPr id="17" name="Text 15"/>
          <p:cNvSpPr/>
          <p:nvPr/>
        </p:nvSpPr>
        <p:spPr>
          <a:xfrm>
            <a:off x="2449235" y="5598795"/>
            <a:ext cx="2915960" cy="364450"/>
          </a:xfrm>
          <a:prstGeom prst="rect">
            <a:avLst/>
          </a:prstGeom>
          <a:noFill/>
          <a:ln/>
        </p:spPr>
        <p:txBody>
          <a:bodyPr wrap="none" lIns="0" tIns="0" rIns="0" bIns="0" rtlCol="0" anchor="t"/>
          <a:lstStyle/>
          <a:p>
            <a:pPr marL="0" indent="0" algn="l">
              <a:lnSpc>
                <a:spcPts val="2850"/>
              </a:lnSpc>
              <a:buNone/>
            </a:pPr>
            <a:r>
              <a:rPr lang="en-US" sz="2250" dirty="0">
                <a:latin typeface="Poppins Light" pitchFamily="34" charset="0"/>
                <a:ea typeface="Poppins Light" pitchFamily="34" charset="-122"/>
                <a:cs typeface="Poppins Light" pitchFamily="34" charset="-120"/>
              </a:rPr>
              <a:t>Better income</a:t>
            </a:r>
            <a:endParaRPr lang="en-US" sz="2250" dirty="0"/>
          </a:p>
        </p:txBody>
      </p:sp>
      <p:sp>
        <p:nvSpPr>
          <p:cNvPr id="18" name="Text 16"/>
          <p:cNvSpPr/>
          <p:nvPr/>
        </p:nvSpPr>
        <p:spPr>
          <a:xfrm>
            <a:off x="2449235" y="6103144"/>
            <a:ext cx="11364754" cy="746284"/>
          </a:xfrm>
          <a:prstGeom prst="rect">
            <a:avLst/>
          </a:prstGeom>
          <a:noFill/>
          <a:ln/>
        </p:spPr>
        <p:txBody>
          <a:bodyPr wrap="square" lIns="0" tIns="0" rIns="0" bIns="0" rtlCol="0" anchor="t"/>
          <a:lstStyle/>
          <a:p>
            <a:pPr marL="0" indent="0" algn="l">
              <a:lnSpc>
                <a:spcPts val="2900"/>
              </a:lnSpc>
              <a:buNone/>
            </a:pPr>
            <a:r>
              <a:rPr lang="en-US" sz="1800" dirty="0">
                <a:latin typeface="Roboto Light" pitchFamily="34" charset="0"/>
                <a:ea typeface="Roboto Light" pitchFamily="34" charset="-122"/>
                <a:cs typeface="Roboto Light" pitchFamily="34" charset="-120"/>
              </a:rPr>
              <a:t>Now, there is no irregularities and unpredictable nature of income . which help them to save money for their future.</a:t>
            </a:r>
            <a:endParaRPr lang="en-US" sz="1800" dirty="0"/>
          </a:p>
        </p:txBody>
      </p:sp>
      <p:sp>
        <p:nvSpPr>
          <p:cNvPr id="19" name="Text 17"/>
          <p:cNvSpPr/>
          <p:nvPr/>
        </p:nvSpPr>
        <p:spPr>
          <a:xfrm>
            <a:off x="2449235" y="6989326"/>
            <a:ext cx="2915960" cy="364450"/>
          </a:xfrm>
          <a:prstGeom prst="rect">
            <a:avLst/>
          </a:prstGeom>
          <a:noFill/>
          <a:ln/>
        </p:spPr>
        <p:txBody>
          <a:bodyPr wrap="none" lIns="0" tIns="0" rIns="0" bIns="0" rtlCol="0" anchor="t"/>
          <a:lstStyle/>
          <a:p>
            <a:pPr marL="0" indent="0" algn="l">
              <a:lnSpc>
                <a:spcPts val="2850"/>
              </a:lnSpc>
              <a:buNone/>
            </a:pPr>
            <a:r>
              <a:rPr lang="en-US" sz="2250" dirty="0">
                <a:latin typeface="Poppins Light" pitchFamily="34" charset="0"/>
                <a:ea typeface="Poppins Light" pitchFamily="34" charset="-122"/>
                <a:cs typeface="Poppins Light" pitchFamily="34" charset="-120"/>
              </a:rPr>
              <a:t> </a:t>
            </a:r>
            <a:endParaRPr lang="en-US" sz="2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73572"/>
            <a:ext cx="14630400" cy="3086100"/>
          </a:xfrm>
          <a:prstGeom prst="rect">
            <a:avLst/>
          </a:prstGeom>
        </p:spPr>
      </p:pic>
      <p:sp>
        <p:nvSpPr>
          <p:cNvPr id="3" name="Text 0"/>
          <p:cNvSpPr/>
          <p:nvPr/>
        </p:nvSpPr>
        <p:spPr>
          <a:xfrm>
            <a:off x="864037" y="3767852"/>
            <a:ext cx="7185779" cy="771525"/>
          </a:xfrm>
          <a:prstGeom prst="rect">
            <a:avLst/>
          </a:prstGeom>
          <a:noFill/>
          <a:ln/>
        </p:spPr>
        <p:txBody>
          <a:bodyPr wrap="none" lIns="0" tIns="0" rIns="0" bIns="0" rtlCol="0" anchor="t"/>
          <a:lstStyle/>
          <a:p>
            <a:pPr marL="0" indent="0">
              <a:lnSpc>
                <a:spcPts val="6050"/>
              </a:lnSpc>
              <a:buNone/>
            </a:pPr>
            <a:r>
              <a:rPr lang="en-US" sz="4850" dirty="0">
                <a:latin typeface="Poppins Light" pitchFamily="34" charset="0"/>
                <a:ea typeface="Poppins Light" pitchFamily="34" charset="-122"/>
                <a:cs typeface="Poppins Light" pitchFamily="34" charset="-120"/>
              </a:rPr>
              <a:t>Features of the Website</a:t>
            </a:r>
            <a:endParaRPr lang="en-US" sz="4850" dirty="0"/>
          </a:p>
        </p:txBody>
      </p:sp>
      <p:sp>
        <p:nvSpPr>
          <p:cNvPr id="4" name="Shape 1"/>
          <p:cNvSpPr/>
          <p:nvPr/>
        </p:nvSpPr>
        <p:spPr>
          <a:xfrm>
            <a:off x="864037" y="4909661"/>
            <a:ext cx="6327815" cy="2638187"/>
          </a:xfrm>
          <a:prstGeom prst="roundRect">
            <a:avLst>
              <a:gd name="adj" fmla="val 3930"/>
            </a:avLst>
          </a:prstGeom>
          <a:solidFill>
            <a:srgbClr val="3D3D42"/>
          </a:solidFill>
          <a:ln w="15240">
            <a:solidFill>
              <a:srgbClr val="56565B"/>
            </a:solidFill>
            <a:prstDash val="solid"/>
          </a:ln>
        </p:spPr>
      </p:sp>
      <p:sp>
        <p:nvSpPr>
          <p:cNvPr id="5" name="Text 2"/>
          <p:cNvSpPr/>
          <p:nvPr/>
        </p:nvSpPr>
        <p:spPr>
          <a:xfrm>
            <a:off x="1126093" y="517171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E5E0DF"/>
                </a:solidFill>
                <a:latin typeface="Poppins Light" pitchFamily="34" charset="0"/>
                <a:ea typeface="Poppins Light" pitchFamily="34" charset="-122"/>
                <a:cs typeface="Poppins Light" pitchFamily="34" charset="-120"/>
              </a:rPr>
              <a:t>Provide work</a:t>
            </a:r>
            <a:endParaRPr lang="en-US" sz="2400" dirty="0"/>
          </a:p>
        </p:txBody>
      </p:sp>
      <p:sp>
        <p:nvSpPr>
          <p:cNvPr id="6" name="Text 3"/>
          <p:cNvSpPr/>
          <p:nvPr/>
        </p:nvSpPr>
        <p:spPr>
          <a:xfrm>
            <a:off x="1126093" y="5705594"/>
            <a:ext cx="5803702" cy="158019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Roboto Light" pitchFamily="34" charset="0"/>
                <a:ea typeface="Roboto Light" pitchFamily="34" charset="-122"/>
                <a:cs typeface="Roboto Light" pitchFamily="34" charset="-120"/>
              </a:rPr>
              <a:t>We create an section where anyone who  need workers, just post an request which will shown to workers ,if they are interested in that work they  just confirm it  and they got work .</a:t>
            </a:r>
            <a:endParaRPr lang="en-US" sz="1900" dirty="0"/>
          </a:p>
        </p:txBody>
      </p:sp>
      <p:sp>
        <p:nvSpPr>
          <p:cNvPr id="7" name="Shape 4"/>
          <p:cNvSpPr/>
          <p:nvPr/>
        </p:nvSpPr>
        <p:spPr>
          <a:xfrm>
            <a:off x="7438668" y="4909661"/>
            <a:ext cx="6327815" cy="2638187"/>
          </a:xfrm>
          <a:prstGeom prst="roundRect">
            <a:avLst>
              <a:gd name="adj" fmla="val 3930"/>
            </a:avLst>
          </a:prstGeom>
          <a:solidFill>
            <a:srgbClr val="3D3D42"/>
          </a:solidFill>
          <a:ln w="15240">
            <a:solidFill>
              <a:srgbClr val="56565B"/>
            </a:solidFill>
            <a:prstDash val="solid"/>
          </a:ln>
        </p:spPr>
      </p:sp>
      <p:sp>
        <p:nvSpPr>
          <p:cNvPr id="8" name="Text 5"/>
          <p:cNvSpPr/>
          <p:nvPr/>
        </p:nvSpPr>
        <p:spPr>
          <a:xfrm>
            <a:off x="7700724" y="517171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E5E0DF"/>
                </a:solidFill>
                <a:latin typeface="Poppins Light" pitchFamily="34" charset="0"/>
                <a:ea typeface="Poppins Light" pitchFamily="34" charset="-122"/>
                <a:cs typeface="Poppins Light" pitchFamily="34" charset="-120"/>
              </a:rPr>
              <a:t>Job Listings</a:t>
            </a:r>
            <a:endParaRPr lang="en-US" sz="2400" dirty="0"/>
          </a:p>
        </p:txBody>
      </p:sp>
      <p:sp>
        <p:nvSpPr>
          <p:cNvPr id="9" name="Text 6"/>
          <p:cNvSpPr/>
          <p:nvPr/>
        </p:nvSpPr>
        <p:spPr>
          <a:xfrm>
            <a:off x="7700724" y="5705594"/>
            <a:ext cx="5803702"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Roboto Light" pitchFamily="34" charset="0"/>
                <a:ea typeface="Roboto Light" pitchFamily="34" charset="-122"/>
                <a:cs typeface="Roboto Light" pitchFamily="34" charset="-120"/>
              </a:rPr>
              <a:t>Regularly updated job listings from various industries and sectors, specifically targeting daily wage workers looking for employment opportunities.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864037" y="1962269"/>
            <a:ext cx="9244727" cy="1543050"/>
          </a:xfrm>
          <a:prstGeom prst="rect">
            <a:avLst/>
          </a:prstGeom>
          <a:noFill/>
          <a:ln/>
        </p:spPr>
        <p:txBody>
          <a:bodyPr wrap="square" lIns="0" tIns="0" rIns="0" bIns="0" rtlCol="0" anchor="t"/>
          <a:lstStyle/>
          <a:p>
            <a:pPr marL="0" indent="0">
              <a:lnSpc>
                <a:spcPts val="6050"/>
              </a:lnSpc>
              <a:buNone/>
            </a:pPr>
            <a:r>
              <a:rPr lang="en-US" sz="4850" dirty="0">
                <a:latin typeface="Poppins Light" pitchFamily="34" charset="0"/>
                <a:ea typeface="Poppins Light" pitchFamily="34" charset="-122"/>
                <a:cs typeface="Poppins Light" pitchFamily="34" charset="-120"/>
              </a:rPr>
              <a:t>Benefits for Daily Wages Workers</a:t>
            </a:r>
            <a:endParaRPr lang="en-US" sz="4850" dirty="0"/>
          </a:p>
        </p:txBody>
      </p:sp>
      <p:sp>
        <p:nvSpPr>
          <p:cNvPr id="4" name="Shape 1"/>
          <p:cNvSpPr/>
          <p:nvPr/>
        </p:nvSpPr>
        <p:spPr>
          <a:xfrm>
            <a:off x="864037" y="4153257"/>
            <a:ext cx="555427" cy="555427"/>
          </a:xfrm>
          <a:prstGeom prst="roundRect">
            <a:avLst>
              <a:gd name="adj" fmla="val 18669"/>
            </a:avLst>
          </a:prstGeom>
          <a:solidFill>
            <a:srgbClr val="3D3D42"/>
          </a:solidFill>
          <a:ln w="15240">
            <a:solidFill>
              <a:srgbClr val="56565B"/>
            </a:solidFill>
            <a:prstDash val="solid"/>
          </a:ln>
        </p:spPr>
      </p:sp>
      <p:sp>
        <p:nvSpPr>
          <p:cNvPr id="5" name="Text 2"/>
          <p:cNvSpPr/>
          <p:nvPr/>
        </p:nvSpPr>
        <p:spPr>
          <a:xfrm>
            <a:off x="1087636" y="4245769"/>
            <a:ext cx="108228" cy="370284"/>
          </a:xfrm>
          <a:prstGeom prst="rect">
            <a:avLst/>
          </a:prstGeom>
          <a:noFill/>
          <a:ln/>
        </p:spPr>
        <p:txBody>
          <a:bodyPr wrap="none" lIns="0" tIns="0" rIns="0" bIns="0" rtlCol="0" anchor="t"/>
          <a:lstStyle/>
          <a:p>
            <a:pPr marL="0" indent="0" algn="ctr">
              <a:lnSpc>
                <a:spcPts val="2900"/>
              </a:lnSpc>
              <a:buNone/>
            </a:pPr>
            <a:r>
              <a:rPr lang="en-US" sz="2900" dirty="0">
                <a:latin typeface="Poppins Light" pitchFamily="34" charset="0"/>
                <a:ea typeface="Poppins Light" pitchFamily="34" charset="-122"/>
                <a:cs typeface="Poppins Light" pitchFamily="34" charset="-120"/>
              </a:rPr>
              <a:t>1</a:t>
            </a:r>
            <a:endParaRPr lang="en-US" sz="2900" dirty="0"/>
          </a:p>
        </p:txBody>
      </p:sp>
      <p:sp>
        <p:nvSpPr>
          <p:cNvPr id="6" name="Text 3"/>
          <p:cNvSpPr/>
          <p:nvPr/>
        </p:nvSpPr>
        <p:spPr>
          <a:xfrm>
            <a:off x="1666280" y="4153257"/>
            <a:ext cx="3086100" cy="385763"/>
          </a:xfrm>
          <a:prstGeom prst="rect">
            <a:avLst/>
          </a:prstGeom>
          <a:noFill/>
          <a:ln/>
        </p:spPr>
        <p:txBody>
          <a:bodyPr wrap="none" lIns="0" tIns="0" rIns="0" bIns="0" rtlCol="0" anchor="t"/>
          <a:lstStyle/>
          <a:p>
            <a:pPr marL="0" indent="0">
              <a:lnSpc>
                <a:spcPts val="3000"/>
              </a:lnSpc>
              <a:buNone/>
            </a:pPr>
            <a:r>
              <a:rPr lang="en-US" sz="2400" dirty="0">
                <a:latin typeface="Poppins Light" pitchFamily="34" charset="0"/>
                <a:ea typeface="Poppins Light" pitchFamily="34" charset="-122"/>
                <a:cs typeface="Poppins Light" pitchFamily="34" charset="-120"/>
              </a:rPr>
              <a:t>Improved Livelihood</a:t>
            </a:r>
            <a:endParaRPr lang="en-US" sz="2400" dirty="0"/>
          </a:p>
        </p:txBody>
      </p:sp>
      <p:sp>
        <p:nvSpPr>
          <p:cNvPr id="7" name="Text 4"/>
          <p:cNvSpPr/>
          <p:nvPr/>
        </p:nvSpPr>
        <p:spPr>
          <a:xfrm>
            <a:off x="1666280" y="4687133"/>
            <a:ext cx="3696772" cy="1580198"/>
          </a:xfrm>
          <a:prstGeom prst="rect">
            <a:avLst/>
          </a:prstGeom>
          <a:noFill/>
          <a:ln/>
        </p:spPr>
        <p:txBody>
          <a:bodyPr wrap="square" lIns="0" tIns="0" rIns="0" bIns="0" rtlCol="0" anchor="t"/>
          <a:lstStyle/>
          <a:p>
            <a:pPr marL="0" indent="0">
              <a:lnSpc>
                <a:spcPts val="3100"/>
              </a:lnSpc>
              <a:buNone/>
            </a:pPr>
            <a:r>
              <a:rPr lang="en-US" sz="1900" dirty="0">
                <a:latin typeface="Roboto Light" pitchFamily="34" charset="0"/>
                <a:ea typeface="Roboto Light" pitchFamily="34" charset="-122"/>
                <a:cs typeface="Roboto Light" pitchFamily="34" charset="-120"/>
              </a:rPr>
              <a:t>The website will enable access to better job opportunities  to  increased standard of living for daily wage workers.</a:t>
            </a:r>
            <a:endParaRPr lang="en-US" sz="1900" dirty="0"/>
          </a:p>
        </p:txBody>
      </p:sp>
      <p:sp>
        <p:nvSpPr>
          <p:cNvPr id="8" name="Shape 5"/>
          <p:cNvSpPr/>
          <p:nvPr/>
        </p:nvSpPr>
        <p:spPr>
          <a:xfrm>
            <a:off x="5609868" y="4153257"/>
            <a:ext cx="555427" cy="555427"/>
          </a:xfrm>
          <a:prstGeom prst="roundRect">
            <a:avLst>
              <a:gd name="adj" fmla="val 18669"/>
            </a:avLst>
          </a:prstGeom>
          <a:solidFill>
            <a:srgbClr val="3D3D42"/>
          </a:solidFill>
          <a:ln w="15240">
            <a:solidFill>
              <a:srgbClr val="56565B"/>
            </a:solidFill>
            <a:prstDash val="solid"/>
          </a:ln>
        </p:spPr>
      </p:sp>
      <p:sp>
        <p:nvSpPr>
          <p:cNvPr id="9" name="Text 6"/>
          <p:cNvSpPr/>
          <p:nvPr/>
        </p:nvSpPr>
        <p:spPr>
          <a:xfrm>
            <a:off x="5781675" y="4245769"/>
            <a:ext cx="211812" cy="370284"/>
          </a:xfrm>
          <a:prstGeom prst="rect">
            <a:avLst/>
          </a:prstGeom>
          <a:noFill/>
          <a:ln/>
        </p:spPr>
        <p:txBody>
          <a:bodyPr wrap="none" lIns="0" tIns="0" rIns="0" bIns="0" rtlCol="0" anchor="t"/>
          <a:lstStyle/>
          <a:p>
            <a:pPr marL="0" indent="0" algn="ctr">
              <a:lnSpc>
                <a:spcPts val="2900"/>
              </a:lnSpc>
              <a:buNone/>
            </a:pPr>
            <a:r>
              <a:rPr lang="en-US" sz="2900" dirty="0">
                <a:latin typeface="Poppins Light" pitchFamily="34" charset="0"/>
                <a:ea typeface="Poppins Light" pitchFamily="34" charset="-122"/>
                <a:cs typeface="Poppins Light" pitchFamily="34" charset="-120"/>
              </a:rPr>
              <a:t>2</a:t>
            </a:r>
            <a:endParaRPr lang="en-US" sz="2900" dirty="0"/>
          </a:p>
        </p:txBody>
      </p:sp>
      <p:sp>
        <p:nvSpPr>
          <p:cNvPr id="10" name="Text 7"/>
          <p:cNvSpPr/>
          <p:nvPr/>
        </p:nvSpPr>
        <p:spPr>
          <a:xfrm>
            <a:off x="6412111" y="4153257"/>
            <a:ext cx="3086100" cy="385763"/>
          </a:xfrm>
          <a:prstGeom prst="rect">
            <a:avLst/>
          </a:prstGeom>
          <a:noFill/>
          <a:ln/>
        </p:spPr>
        <p:txBody>
          <a:bodyPr wrap="none" lIns="0" tIns="0" rIns="0" bIns="0" rtlCol="0" anchor="t"/>
          <a:lstStyle/>
          <a:p>
            <a:pPr marL="0" indent="0">
              <a:lnSpc>
                <a:spcPts val="3000"/>
              </a:lnSpc>
              <a:buNone/>
            </a:pPr>
            <a:r>
              <a:rPr lang="en-US" sz="2400" dirty="0">
                <a:latin typeface="Poppins Light" pitchFamily="34" charset="0"/>
                <a:ea typeface="Poppins Light" pitchFamily="34" charset="-122"/>
                <a:cs typeface="Poppins Light" pitchFamily="34" charset="-120"/>
              </a:rPr>
              <a:t>Financial Stability</a:t>
            </a:r>
            <a:endParaRPr lang="en-US" sz="2400" dirty="0"/>
          </a:p>
        </p:txBody>
      </p:sp>
      <p:sp>
        <p:nvSpPr>
          <p:cNvPr id="11" name="Text 8"/>
          <p:cNvSpPr/>
          <p:nvPr/>
        </p:nvSpPr>
        <p:spPr>
          <a:xfrm>
            <a:off x="6412111" y="4687133"/>
            <a:ext cx="3696772" cy="1580198"/>
          </a:xfrm>
          <a:prstGeom prst="rect">
            <a:avLst/>
          </a:prstGeom>
          <a:noFill/>
          <a:ln/>
        </p:spPr>
        <p:txBody>
          <a:bodyPr wrap="square" lIns="0" tIns="0" rIns="0" bIns="0" rtlCol="0" anchor="t"/>
          <a:lstStyle/>
          <a:p>
            <a:pPr marL="0" indent="0">
              <a:lnSpc>
                <a:spcPts val="3100"/>
              </a:lnSpc>
              <a:buNone/>
            </a:pPr>
            <a:r>
              <a:rPr lang="en-US" sz="1900" dirty="0">
                <a:latin typeface="Roboto Light" pitchFamily="34" charset="0"/>
                <a:ea typeface="Roboto Light" pitchFamily="34" charset="-122"/>
                <a:cs typeface="Roboto Light" pitchFamily="34" charset="-120"/>
              </a:rPr>
              <a:t>Access to reliable employment options and financial resources will contribute to greater financial stability and independence.</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837962"/>
            <a:ext cx="6172200" cy="771525"/>
          </a:xfrm>
          <a:prstGeom prst="rect">
            <a:avLst/>
          </a:prstGeom>
          <a:noFill/>
          <a:ln/>
        </p:spPr>
        <p:txBody>
          <a:bodyPr wrap="none" lIns="0" tIns="0" rIns="0" bIns="0" rtlCol="0" anchor="t"/>
          <a:lstStyle/>
          <a:p>
            <a:pPr marL="0" indent="0">
              <a:lnSpc>
                <a:spcPts val="6050"/>
              </a:lnSpc>
              <a:buNone/>
            </a:pPr>
            <a:r>
              <a:rPr lang="en-US" sz="4850" dirty="0">
                <a:latin typeface="Poppins Light" pitchFamily="34" charset="0"/>
                <a:ea typeface="Poppins Light" pitchFamily="34" charset="-122"/>
                <a:cs typeface="Poppins Light" pitchFamily="34" charset="-120"/>
              </a:rPr>
              <a:t>Target Audience</a:t>
            </a:r>
            <a:endParaRPr lang="en-US" sz="4850" dirty="0"/>
          </a:p>
        </p:txBody>
      </p:sp>
      <p:sp>
        <p:nvSpPr>
          <p:cNvPr id="3" name="Text 1"/>
          <p:cNvSpPr/>
          <p:nvPr/>
        </p:nvSpPr>
        <p:spPr>
          <a:xfrm>
            <a:off x="864037" y="2226588"/>
            <a:ext cx="3267313" cy="385763"/>
          </a:xfrm>
          <a:prstGeom prst="rect">
            <a:avLst/>
          </a:prstGeom>
          <a:noFill/>
          <a:ln/>
        </p:spPr>
        <p:txBody>
          <a:bodyPr wrap="none" lIns="0" tIns="0" rIns="0" bIns="0" rtlCol="0" anchor="t"/>
          <a:lstStyle/>
          <a:p>
            <a:pPr marL="0" indent="0">
              <a:lnSpc>
                <a:spcPts val="3000"/>
              </a:lnSpc>
              <a:buNone/>
            </a:pPr>
            <a:r>
              <a:rPr lang="en-US" sz="2400" dirty="0">
                <a:latin typeface="Poppins Light" pitchFamily="34" charset="0"/>
                <a:ea typeface="Poppins Light" pitchFamily="34" charset="-122"/>
                <a:cs typeface="Poppins Light" pitchFamily="34" charset="-120"/>
              </a:rPr>
              <a:t>Construction Workers</a:t>
            </a:r>
            <a:endParaRPr lang="en-US" sz="2400" dirty="0"/>
          </a:p>
        </p:txBody>
      </p:sp>
      <p:sp>
        <p:nvSpPr>
          <p:cNvPr id="4" name="Text 2"/>
          <p:cNvSpPr/>
          <p:nvPr/>
        </p:nvSpPr>
        <p:spPr>
          <a:xfrm>
            <a:off x="864037" y="2859167"/>
            <a:ext cx="3900130" cy="1975247"/>
          </a:xfrm>
          <a:prstGeom prst="rect">
            <a:avLst/>
          </a:prstGeom>
          <a:noFill/>
          <a:ln/>
        </p:spPr>
        <p:txBody>
          <a:bodyPr wrap="square" lIns="0" tIns="0" rIns="0" bIns="0" rtlCol="0" anchor="t"/>
          <a:lstStyle/>
          <a:p>
            <a:pPr marL="0" indent="0">
              <a:lnSpc>
                <a:spcPts val="3100"/>
              </a:lnSpc>
              <a:buNone/>
            </a:pPr>
            <a:r>
              <a:rPr lang="en-US" sz="1900" dirty="0">
                <a:latin typeface="Roboto Light" pitchFamily="34" charset="0"/>
                <a:ea typeface="Roboto Light" pitchFamily="34" charset="-122"/>
                <a:cs typeface="Roboto Light" pitchFamily="34" charset="-120"/>
              </a:rPr>
              <a:t>This website is designed to cater to the needs of construction workers, providing them with job opportunities, training, and support services.</a:t>
            </a:r>
            <a:endParaRPr lang="en-US" sz="1900" dirty="0"/>
          </a:p>
        </p:txBody>
      </p:sp>
      <p:pic>
        <p:nvPicPr>
          <p:cNvPr id="5" name="Image 0" descr="preencoded.png"/>
          <p:cNvPicPr>
            <a:picLocks noChangeAspect="1"/>
          </p:cNvPicPr>
          <p:nvPr/>
        </p:nvPicPr>
        <p:blipFill>
          <a:blip r:embed="rId3"/>
          <a:stretch>
            <a:fillRect/>
          </a:stretch>
        </p:blipFill>
        <p:spPr>
          <a:xfrm>
            <a:off x="864037" y="5112068"/>
            <a:ext cx="3497580" cy="2001798"/>
          </a:xfrm>
          <a:prstGeom prst="rect">
            <a:avLst/>
          </a:prstGeom>
        </p:spPr>
      </p:pic>
      <p:sp>
        <p:nvSpPr>
          <p:cNvPr id="6" name="Text 3"/>
          <p:cNvSpPr/>
          <p:nvPr/>
        </p:nvSpPr>
        <p:spPr>
          <a:xfrm>
            <a:off x="5374005" y="2226588"/>
            <a:ext cx="3494484" cy="385763"/>
          </a:xfrm>
          <a:prstGeom prst="rect">
            <a:avLst/>
          </a:prstGeom>
          <a:noFill/>
          <a:ln/>
        </p:spPr>
        <p:txBody>
          <a:bodyPr wrap="none" lIns="0" tIns="0" rIns="0" bIns="0" rtlCol="0" anchor="t"/>
          <a:lstStyle/>
          <a:p>
            <a:pPr marL="0" indent="0">
              <a:lnSpc>
                <a:spcPts val="3000"/>
              </a:lnSpc>
              <a:buNone/>
            </a:pPr>
            <a:r>
              <a:rPr lang="en-US" sz="2400" dirty="0">
                <a:latin typeface="Poppins Light" pitchFamily="34" charset="0"/>
                <a:ea typeface="Poppins Light" pitchFamily="34" charset="-122"/>
                <a:cs typeface="Poppins Light" pitchFamily="34" charset="-120"/>
              </a:rPr>
              <a:t>Retail and Service Staff</a:t>
            </a:r>
            <a:endParaRPr lang="en-US" sz="2400" dirty="0"/>
          </a:p>
        </p:txBody>
      </p:sp>
      <p:sp>
        <p:nvSpPr>
          <p:cNvPr id="7" name="Text 4"/>
          <p:cNvSpPr/>
          <p:nvPr/>
        </p:nvSpPr>
        <p:spPr>
          <a:xfrm>
            <a:off x="5374005" y="2859167"/>
            <a:ext cx="3898821" cy="1580198"/>
          </a:xfrm>
          <a:prstGeom prst="rect">
            <a:avLst/>
          </a:prstGeom>
          <a:noFill/>
          <a:ln/>
        </p:spPr>
        <p:txBody>
          <a:bodyPr wrap="square" lIns="0" tIns="0" rIns="0" bIns="0" rtlCol="0" anchor="t"/>
          <a:lstStyle/>
          <a:p>
            <a:pPr marL="0" indent="0">
              <a:lnSpc>
                <a:spcPts val="3100"/>
              </a:lnSpc>
              <a:buNone/>
            </a:pPr>
            <a:r>
              <a:rPr lang="en-US" sz="1900" dirty="0">
                <a:latin typeface="Roboto Light" pitchFamily="34" charset="0"/>
                <a:ea typeface="Roboto Light" pitchFamily="34" charset="-122"/>
                <a:cs typeface="Roboto Light" pitchFamily="34" charset="-120"/>
              </a:rPr>
              <a:t>Workers in retail and service industries can benefit from the job listings and educational resources offered on the website.</a:t>
            </a:r>
            <a:endParaRPr lang="en-US" sz="1900" dirty="0"/>
          </a:p>
        </p:txBody>
      </p:sp>
      <p:pic>
        <p:nvPicPr>
          <p:cNvPr id="8" name="Image 1" descr="preencoded.png"/>
          <p:cNvPicPr>
            <a:picLocks noChangeAspect="1"/>
          </p:cNvPicPr>
          <p:nvPr/>
        </p:nvPicPr>
        <p:blipFill>
          <a:blip r:embed="rId4"/>
          <a:stretch>
            <a:fillRect/>
          </a:stretch>
        </p:blipFill>
        <p:spPr>
          <a:xfrm>
            <a:off x="5374005" y="4717018"/>
            <a:ext cx="3511272" cy="1975009"/>
          </a:xfrm>
          <a:prstGeom prst="rect">
            <a:avLst/>
          </a:prstGeom>
        </p:spPr>
      </p:pic>
      <p:sp>
        <p:nvSpPr>
          <p:cNvPr id="9" name="Text 5"/>
          <p:cNvSpPr/>
          <p:nvPr/>
        </p:nvSpPr>
        <p:spPr>
          <a:xfrm>
            <a:off x="9882664" y="2226588"/>
            <a:ext cx="3145155" cy="385763"/>
          </a:xfrm>
          <a:prstGeom prst="rect">
            <a:avLst/>
          </a:prstGeom>
          <a:noFill/>
          <a:ln/>
        </p:spPr>
        <p:txBody>
          <a:bodyPr wrap="none" lIns="0" tIns="0" rIns="0" bIns="0" rtlCol="0" anchor="t"/>
          <a:lstStyle/>
          <a:p>
            <a:pPr marL="0" indent="0">
              <a:lnSpc>
                <a:spcPts val="3000"/>
              </a:lnSpc>
              <a:buNone/>
            </a:pPr>
            <a:r>
              <a:rPr lang="en-US" sz="2400" dirty="0">
                <a:latin typeface="Poppins Light" pitchFamily="34" charset="0"/>
                <a:ea typeface="Poppins Light" pitchFamily="34" charset="-122"/>
                <a:cs typeface="Poppins Light" pitchFamily="34" charset="-120"/>
              </a:rPr>
              <a:t>Agricultural Laborers</a:t>
            </a:r>
            <a:endParaRPr lang="en-US" sz="2400" dirty="0"/>
          </a:p>
        </p:txBody>
      </p:sp>
      <p:sp>
        <p:nvSpPr>
          <p:cNvPr id="10" name="Text 6"/>
          <p:cNvSpPr/>
          <p:nvPr/>
        </p:nvSpPr>
        <p:spPr>
          <a:xfrm>
            <a:off x="9882664" y="2859167"/>
            <a:ext cx="3898821" cy="1580198"/>
          </a:xfrm>
          <a:prstGeom prst="rect">
            <a:avLst/>
          </a:prstGeom>
          <a:noFill/>
          <a:ln/>
        </p:spPr>
        <p:txBody>
          <a:bodyPr wrap="square" lIns="0" tIns="0" rIns="0" bIns="0" rtlCol="0" anchor="t"/>
          <a:lstStyle/>
          <a:p>
            <a:pPr marL="0" indent="0">
              <a:lnSpc>
                <a:spcPts val="3100"/>
              </a:lnSpc>
              <a:buNone/>
            </a:pPr>
            <a:r>
              <a:rPr lang="en-US" sz="1900" dirty="0">
                <a:latin typeface="Roboto Light" pitchFamily="34" charset="0"/>
                <a:ea typeface="Roboto Light" pitchFamily="34" charset="-122"/>
                <a:cs typeface="Roboto Light" pitchFamily="34" charset="-120"/>
              </a:rPr>
              <a:t>The website will provide support and information for agricultural laborers seeking improved livelihoods and access to resources.</a:t>
            </a:r>
            <a:endParaRPr lang="en-US" sz="1900" dirty="0"/>
          </a:p>
        </p:txBody>
      </p:sp>
      <p:pic>
        <p:nvPicPr>
          <p:cNvPr id="11" name="Image 2" descr="preencoded.png"/>
          <p:cNvPicPr>
            <a:picLocks noChangeAspect="1"/>
          </p:cNvPicPr>
          <p:nvPr/>
        </p:nvPicPr>
        <p:blipFill>
          <a:blip r:embed="rId5"/>
          <a:stretch>
            <a:fillRect/>
          </a:stretch>
        </p:blipFill>
        <p:spPr>
          <a:xfrm>
            <a:off x="9882664" y="4717018"/>
            <a:ext cx="3898821" cy="21676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2"/>
          <a:stretch>
            <a:fillRect/>
          </a:stretch>
        </p:blipFill>
        <p:spPr>
          <a:xfrm>
            <a:off x="9427488" y="1655088"/>
            <a:ext cx="4919424" cy="4919424"/>
          </a:xfrm>
          <a:prstGeom prst="rect">
            <a:avLst/>
          </a:prstGeom>
        </p:spPr>
      </p:pic>
      <p:pic>
        <p:nvPicPr>
          <p:cNvPr id="5"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6" name="Image 1" descr="preencoded.png"/>
          <p:cNvPicPr>
            <a:picLocks noChangeAspect="1"/>
          </p:cNvPicPr>
          <p:nvPr/>
        </p:nvPicPr>
        <p:blipFill>
          <a:blip r:embed="rId2"/>
          <a:stretch>
            <a:fillRect/>
          </a:stretch>
        </p:blipFill>
        <p:spPr>
          <a:xfrm>
            <a:off x="9427488" y="1655088"/>
            <a:ext cx="4919424" cy="4919424"/>
          </a:xfrm>
          <a:prstGeom prst="rect">
            <a:avLst/>
          </a:prstGeom>
        </p:spPr>
      </p:pic>
      <p:sp>
        <p:nvSpPr>
          <p:cNvPr id="7" name="Text 0"/>
          <p:cNvSpPr/>
          <p:nvPr/>
        </p:nvSpPr>
        <p:spPr>
          <a:xfrm>
            <a:off x="801410" y="2425779"/>
            <a:ext cx="7121843" cy="708779"/>
          </a:xfrm>
          <a:prstGeom prst="rect">
            <a:avLst/>
          </a:prstGeom>
          <a:noFill/>
          <a:ln/>
        </p:spPr>
        <p:txBody>
          <a:bodyPr wrap="none" lIns="0" tIns="0" rIns="0" bIns="0" rtlCol="0" anchor="t"/>
          <a:lstStyle/>
          <a:p>
            <a:pPr marL="0" indent="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Hardware Requirements</a:t>
            </a:r>
            <a:endParaRPr lang="en-US" sz="4450" dirty="0"/>
          </a:p>
        </p:txBody>
      </p:sp>
      <p:sp>
        <p:nvSpPr>
          <p:cNvPr id="8" name="Shape 1"/>
          <p:cNvSpPr/>
          <p:nvPr/>
        </p:nvSpPr>
        <p:spPr>
          <a:xfrm>
            <a:off x="793790" y="3474720"/>
            <a:ext cx="7556421" cy="2329101"/>
          </a:xfrm>
          <a:prstGeom prst="roundRect">
            <a:avLst>
              <a:gd name="adj" fmla="val 4090"/>
            </a:avLst>
          </a:prstGeom>
          <a:noFill/>
          <a:ln w="7620">
            <a:solidFill>
              <a:srgbClr val="000000">
                <a:alpha val="8000"/>
              </a:srgbClr>
            </a:solidFill>
            <a:prstDash val="solid"/>
          </a:ln>
        </p:spPr>
      </p:sp>
      <p:sp>
        <p:nvSpPr>
          <p:cNvPr id="9" name="Shape 2"/>
          <p:cNvSpPr/>
          <p:nvPr/>
        </p:nvSpPr>
        <p:spPr>
          <a:xfrm>
            <a:off x="801410" y="3482340"/>
            <a:ext cx="7541181" cy="650319"/>
          </a:xfrm>
          <a:prstGeom prst="rect">
            <a:avLst/>
          </a:prstGeom>
          <a:solidFill>
            <a:srgbClr val="FFFFFF">
              <a:alpha val="4000"/>
            </a:srgbClr>
          </a:solidFill>
          <a:ln/>
        </p:spPr>
      </p:sp>
      <p:sp>
        <p:nvSpPr>
          <p:cNvPr id="10" name="Text 3"/>
          <p:cNvSpPr/>
          <p:nvPr/>
        </p:nvSpPr>
        <p:spPr>
          <a:xfrm>
            <a:off x="1028224" y="362604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Development Environment</a:t>
            </a:r>
            <a:endParaRPr lang="en-US" sz="1750" dirty="0"/>
          </a:p>
        </p:txBody>
      </p:sp>
      <p:sp>
        <p:nvSpPr>
          <p:cNvPr id="11" name="Text 4"/>
          <p:cNvSpPr/>
          <p:nvPr/>
        </p:nvSpPr>
        <p:spPr>
          <a:xfrm>
            <a:off x="4802624" y="362604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Intel Core i3, 4GB RAM, 1TB HDD</a:t>
            </a:r>
            <a:endParaRPr lang="en-US" sz="1750" dirty="0"/>
          </a:p>
        </p:txBody>
      </p:sp>
      <p:sp>
        <p:nvSpPr>
          <p:cNvPr id="12" name="Shape 5"/>
          <p:cNvSpPr/>
          <p:nvPr/>
        </p:nvSpPr>
        <p:spPr>
          <a:xfrm>
            <a:off x="801410" y="4132659"/>
            <a:ext cx="7541181" cy="650319"/>
          </a:xfrm>
          <a:prstGeom prst="rect">
            <a:avLst/>
          </a:prstGeom>
          <a:solidFill>
            <a:srgbClr val="000000">
              <a:alpha val="4000"/>
            </a:srgbClr>
          </a:solidFill>
          <a:ln/>
        </p:spPr>
      </p:sp>
      <p:sp>
        <p:nvSpPr>
          <p:cNvPr id="13" name="Text 6"/>
          <p:cNvSpPr/>
          <p:nvPr/>
        </p:nvSpPr>
        <p:spPr>
          <a:xfrm>
            <a:off x="1028224" y="42763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Server Requirement</a:t>
            </a:r>
            <a:endParaRPr lang="en-US" sz="1750" dirty="0"/>
          </a:p>
        </p:txBody>
      </p:sp>
      <p:sp>
        <p:nvSpPr>
          <p:cNvPr id="14" name="Text 7"/>
          <p:cNvSpPr/>
          <p:nvPr/>
        </p:nvSpPr>
        <p:spPr>
          <a:xfrm>
            <a:off x="4802624" y="42763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High Availability Cloud Servers</a:t>
            </a:r>
            <a:endParaRPr lang="en-US" sz="1750" dirty="0"/>
          </a:p>
        </p:txBody>
      </p:sp>
      <p:sp>
        <p:nvSpPr>
          <p:cNvPr id="15" name="Shape 8"/>
          <p:cNvSpPr/>
          <p:nvPr/>
        </p:nvSpPr>
        <p:spPr>
          <a:xfrm>
            <a:off x="801410" y="4782979"/>
            <a:ext cx="7541181" cy="1013222"/>
          </a:xfrm>
          <a:prstGeom prst="rect">
            <a:avLst/>
          </a:prstGeom>
          <a:solidFill>
            <a:srgbClr val="FFFFFF">
              <a:alpha val="4000"/>
            </a:srgbClr>
          </a:solidFill>
          <a:ln/>
        </p:spPr>
      </p:sp>
      <p:sp>
        <p:nvSpPr>
          <p:cNvPr id="16" name="Text 9"/>
          <p:cNvSpPr/>
          <p:nvPr/>
        </p:nvSpPr>
        <p:spPr>
          <a:xfrm>
            <a:off x="1028224" y="492668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Client Requirement</a:t>
            </a:r>
            <a:endParaRPr lang="en-US" sz="1750" dirty="0"/>
          </a:p>
        </p:txBody>
      </p:sp>
      <p:sp>
        <p:nvSpPr>
          <p:cNvPr id="17" name="Text 10"/>
          <p:cNvSpPr/>
          <p:nvPr/>
        </p:nvSpPr>
        <p:spPr>
          <a:xfrm>
            <a:off x="4802624" y="4926687"/>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Any device with internet access and a web browser</a:t>
            </a:r>
            <a:endParaRPr lang="en-US" sz="1750" dirty="0"/>
          </a:p>
        </p:txBody>
      </p:sp>
    </p:spTree>
    <p:extLst>
      <p:ext uri="{BB962C8B-B14F-4D97-AF65-F5344CB8AC3E}">
        <p14:creationId xmlns:p14="http://schemas.microsoft.com/office/powerpoint/2010/main" val="2503318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the MERN Stack? Introduction and How it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76" y="1104901"/>
            <a:ext cx="13760024" cy="71246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779520" y="520602"/>
            <a:ext cx="8488680" cy="1323439"/>
          </a:xfrm>
          <a:prstGeom prst="rect">
            <a:avLst/>
          </a:prstGeom>
          <a:noFill/>
        </p:spPr>
        <p:txBody>
          <a:bodyPr wrap="square" rtlCol="0">
            <a:spAutoFit/>
          </a:bodyPr>
          <a:lstStyle/>
          <a:p>
            <a:r>
              <a:rPr lang="en-IN" sz="8000" b="1" dirty="0" smtClean="0">
                <a:solidFill>
                  <a:srgbClr val="FF0000"/>
                </a:solidFill>
              </a:rPr>
              <a:t>Technology Used</a:t>
            </a:r>
            <a:endParaRPr lang="en-IN" sz="8000" b="1" dirty="0">
              <a:solidFill>
                <a:srgbClr val="FF0000"/>
              </a:solidFill>
            </a:endParaRPr>
          </a:p>
        </p:txBody>
      </p:sp>
    </p:spTree>
    <p:extLst>
      <p:ext uri="{BB962C8B-B14F-4D97-AF65-F5344CB8AC3E}">
        <p14:creationId xmlns:p14="http://schemas.microsoft.com/office/powerpoint/2010/main" val="3832058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TotalTime>
  <Words>644</Words>
  <Application>Microsoft Office PowerPoint</Application>
  <PresentationFormat>Custom</PresentationFormat>
  <Paragraphs>86</Paragraphs>
  <Slides>12</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Libre Baskerville</vt:lpstr>
      <vt:lpstr>Arial</vt:lpstr>
      <vt:lpstr>Calibri Light</vt:lpstr>
      <vt:lpstr>Poppins Light</vt:lpstr>
      <vt:lpstr>DM Sans</vt:lpstr>
      <vt:lpstr>Calibri</vt:lpstr>
      <vt:lpstr>Roboto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God Mode Activated</cp:lastModifiedBy>
  <cp:revision>9</cp:revision>
  <dcterms:created xsi:type="dcterms:W3CDTF">2024-10-03T03:37:12Z</dcterms:created>
  <dcterms:modified xsi:type="dcterms:W3CDTF">2024-10-03T05:11:39Z</dcterms:modified>
</cp:coreProperties>
</file>